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sldIdLst>
    <p:sldId id="669" r:id="rId2"/>
    <p:sldId id="863" r:id="rId3"/>
    <p:sldId id="858" r:id="rId4"/>
    <p:sldId id="813" r:id="rId5"/>
    <p:sldId id="812" r:id="rId6"/>
    <p:sldId id="867" r:id="rId7"/>
    <p:sldId id="866" r:id="rId8"/>
    <p:sldId id="870" r:id="rId9"/>
    <p:sldId id="856" r:id="rId10"/>
    <p:sldId id="847" r:id="rId11"/>
    <p:sldId id="855" r:id="rId12"/>
    <p:sldId id="861" r:id="rId13"/>
    <p:sldId id="862" r:id="rId14"/>
    <p:sldId id="821" r:id="rId15"/>
    <p:sldId id="815" r:id="rId16"/>
    <p:sldId id="712" r:id="rId17"/>
    <p:sldId id="761" r:id="rId18"/>
    <p:sldId id="834" r:id="rId19"/>
    <p:sldId id="853" r:id="rId20"/>
    <p:sldId id="835" r:id="rId21"/>
    <p:sldId id="871" r:id="rId22"/>
    <p:sldId id="848" r:id="rId23"/>
    <p:sldId id="869" r:id="rId24"/>
    <p:sldId id="873" r:id="rId25"/>
    <p:sldId id="864" r:id="rId26"/>
    <p:sldId id="859" r:id="rId27"/>
    <p:sldId id="715" r:id="rId28"/>
    <p:sldId id="800" r:id="rId29"/>
  </p:sldIdLst>
  <p:sldSz cx="9144000" cy="6858000" type="screen4x3"/>
  <p:notesSz cx="6735763" cy="9866313"/>
  <p:custDataLst>
    <p:tags r:id="rId31"/>
  </p:custData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a:srgbClr val="000066"/>
    <a:srgbClr val="000099"/>
    <a:srgbClr val="C9DBED"/>
    <a:srgbClr val="FFFFCC"/>
    <a:srgbClr val="5D2884"/>
    <a:srgbClr val="FFFF99"/>
    <a:srgbClr val="C0C0C0"/>
    <a:srgbClr val="B7B7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8" autoAdjust="0"/>
    <p:restoredTop sz="94630" autoAdjust="0"/>
  </p:normalViewPr>
  <p:slideViewPr>
    <p:cSldViewPr>
      <p:cViewPr varScale="1">
        <p:scale>
          <a:sx n="110" d="100"/>
          <a:sy n="110" d="100"/>
        </p:scale>
        <p:origin x="1668" y="90"/>
      </p:cViewPr>
      <p:guideLst>
        <p:guide orient="horz" pos="2160"/>
        <p:guide pos="2880"/>
      </p:guideLst>
    </p:cSldViewPr>
  </p:slideViewPr>
  <p:outlineViewPr>
    <p:cViewPr>
      <p:scale>
        <a:sx n="33" d="100"/>
        <a:sy n="33" d="100"/>
      </p:scale>
      <p:origin x="0" y="239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5"/>
            <a:ext cx="2918831" cy="493315"/>
          </a:xfrm>
          <a:prstGeom prst="rect">
            <a:avLst/>
          </a:prstGeom>
          <a:noFill/>
          <a:ln w="9525">
            <a:noFill/>
            <a:miter lim="800000"/>
            <a:headEnd/>
            <a:tailEnd/>
          </a:ln>
          <a:effectLst/>
        </p:spPr>
        <p:txBody>
          <a:bodyPr vert="horz" wrap="square" lIns="90279" tIns="45139" rIns="90279" bIns="45139" numCol="1" anchor="t" anchorCtr="0" compatLnSpc="1">
            <a:prstTxWarp prst="textNoShape">
              <a:avLst/>
            </a:prstTxWarp>
          </a:bodyPr>
          <a:lstStyle>
            <a:lvl1pPr>
              <a:defRPr sz="1200"/>
            </a:lvl1pPr>
          </a:lstStyle>
          <a:p>
            <a:endParaRPr lang="en-US" altLang="ja-JP"/>
          </a:p>
        </p:txBody>
      </p:sp>
      <p:sp>
        <p:nvSpPr>
          <p:cNvPr id="5123" name="Rectangle 3"/>
          <p:cNvSpPr>
            <a:spLocks noGrp="1" noChangeArrowheads="1"/>
          </p:cNvSpPr>
          <p:nvPr>
            <p:ph type="dt" idx="1"/>
          </p:nvPr>
        </p:nvSpPr>
        <p:spPr bwMode="auto">
          <a:xfrm>
            <a:off x="3815377" y="5"/>
            <a:ext cx="2918831" cy="493315"/>
          </a:xfrm>
          <a:prstGeom prst="rect">
            <a:avLst/>
          </a:prstGeom>
          <a:noFill/>
          <a:ln w="9525">
            <a:noFill/>
            <a:miter lim="800000"/>
            <a:headEnd/>
            <a:tailEnd/>
          </a:ln>
          <a:effectLst/>
        </p:spPr>
        <p:txBody>
          <a:bodyPr vert="horz" wrap="square" lIns="90279" tIns="45139" rIns="90279" bIns="45139" numCol="1" anchor="t" anchorCtr="0" compatLnSpc="1">
            <a:prstTxWarp prst="textNoShape">
              <a:avLst/>
            </a:prstTxWarp>
          </a:bodyPr>
          <a:lstStyle>
            <a:lvl1pPr algn="r">
              <a:defRPr sz="1200"/>
            </a:lvl1pPr>
          </a:lstStyle>
          <a:p>
            <a:endParaRPr lang="en-US" altLang="ja-JP"/>
          </a:p>
        </p:txBody>
      </p:sp>
      <p:sp>
        <p:nvSpPr>
          <p:cNvPr id="5124"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3577" y="4686508"/>
            <a:ext cx="5388610" cy="4439841"/>
          </a:xfrm>
          <a:prstGeom prst="rect">
            <a:avLst/>
          </a:prstGeom>
          <a:noFill/>
          <a:ln w="9525">
            <a:noFill/>
            <a:miter lim="800000"/>
            <a:headEnd/>
            <a:tailEnd/>
          </a:ln>
          <a:effectLst/>
        </p:spPr>
        <p:txBody>
          <a:bodyPr vert="horz" wrap="square" lIns="90279" tIns="45139" rIns="90279" bIns="4513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126" name="Rectangle 6"/>
          <p:cNvSpPr>
            <a:spLocks noGrp="1" noChangeArrowheads="1"/>
          </p:cNvSpPr>
          <p:nvPr>
            <p:ph type="ftr" sz="quarter" idx="4"/>
          </p:nvPr>
        </p:nvSpPr>
        <p:spPr bwMode="auto">
          <a:xfrm>
            <a:off x="6" y="9371294"/>
            <a:ext cx="2918831" cy="493315"/>
          </a:xfrm>
          <a:prstGeom prst="rect">
            <a:avLst/>
          </a:prstGeom>
          <a:noFill/>
          <a:ln w="9525">
            <a:noFill/>
            <a:miter lim="800000"/>
            <a:headEnd/>
            <a:tailEnd/>
          </a:ln>
          <a:effectLst/>
        </p:spPr>
        <p:txBody>
          <a:bodyPr vert="horz" wrap="square" lIns="90279" tIns="45139" rIns="90279" bIns="45139" numCol="1" anchor="b" anchorCtr="0" compatLnSpc="1">
            <a:prstTxWarp prst="textNoShape">
              <a:avLst/>
            </a:prstTxWarp>
          </a:bodyPr>
          <a:lstStyle>
            <a:lvl1pPr>
              <a:defRPr sz="1200"/>
            </a:lvl1pPr>
          </a:lstStyle>
          <a:p>
            <a:endParaRPr lang="en-US" altLang="ja-JP"/>
          </a:p>
        </p:txBody>
      </p:sp>
      <p:sp>
        <p:nvSpPr>
          <p:cNvPr id="5127" name="Rectangle 7"/>
          <p:cNvSpPr>
            <a:spLocks noGrp="1" noChangeArrowheads="1"/>
          </p:cNvSpPr>
          <p:nvPr>
            <p:ph type="sldNum" sz="quarter" idx="5"/>
          </p:nvPr>
        </p:nvSpPr>
        <p:spPr bwMode="auto">
          <a:xfrm>
            <a:off x="3815377" y="9371294"/>
            <a:ext cx="2918831" cy="493315"/>
          </a:xfrm>
          <a:prstGeom prst="rect">
            <a:avLst/>
          </a:prstGeom>
          <a:noFill/>
          <a:ln w="9525">
            <a:noFill/>
            <a:miter lim="800000"/>
            <a:headEnd/>
            <a:tailEnd/>
          </a:ln>
          <a:effectLst/>
        </p:spPr>
        <p:txBody>
          <a:bodyPr vert="horz" wrap="square" lIns="90279" tIns="45139" rIns="90279" bIns="45139" numCol="1" anchor="b" anchorCtr="0" compatLnSpc="1">
            <a:prstTxWarp prst="textNoShape">
              <a:avLst/>
            </a:prstTxWarp>
          </a:bodyPr>
          <a:lstStyle>
            <a:lvl1pPr algn="r">
              <a:defRPr sz="1200"/>
            </a:lvl1pPr>
          </a:lstStyle>
          <a:p>
            <a:fld id="{99111E11-6392-4199-9F6B-07EBCA3DABFB}" type="slidenum">
              <a:rPr lang="en-US" altLang="ja-JP"/>
              <a:pPr/>
              <a:t>‹#›</a:t>
            </a:fld>
            <a:endParaRPr lang="en-US" altLang="ja-JP"/>
          </a:p>
        </p:txBody>
      </p:sp>
    </p:spTree>
    <p:extLst>
      <p:ext uri="{BB962C8B-B14F-4D97-AF65-F5344CB8AC3E}">
        <p14:creationId xmlns:p14="http://schemas.microsoft.com/office/powerpoint/2010/main" val="14824132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0</a:t>
            </a:fld>
            <a:endParaRPr lang="en-US" altLang="ja-JP"/>
          </a:p>
        </p:txBody>
      </p:sp>
    </p:spTree>
    <p:extLst>
      <p:ext uri="{BB962C8B-B14F-4D97-AF65-F5344CB8AC3E}">
        <p14:creationId xmlns:p14="http://schemas.microsoft.com/office/powerpoint/2010/main" val="141144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3</a:t>
            </a:fld>
            <a:endParaRPr lang="en-US" altLang="ja-JP"/>
          </a:p>
        </p:txBody>
      </p:sp>
    </p:spTree>
    <p:extLst>
      <p:ext uri="{BB962C8B-B14F-4D97-AF65-F5344CB8AC3E}">
        <p14:creationId xmlns:p14="http://schemas.microsoft.com/office/powerpoint/2010/main" val="3076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5</a:t>
            </a:fld>
            <a:endParaRPr lang="en-US" altLang="ja-JP"/>
          </a:p>
        </p:txBody>
      </p:sp>
    </p:spTree>
    <p:extLst>
      <p:ext uri="{BB962C8B-B14F-4D97-AF65-F5344CB8AC3E}">
        <p14:creationId xmlns:p14="http://schemas.microsoft.com/office/powerpoint/2010/main" val="3967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14</a:t>
            </a:fld>
            <a:endParaRPr lang="en-US" altLang="ja-JP"/>
          </a:p>
        </p:txBody>
      </p:sp>
    </p:spTree>
    <p:extLst>
      <p:ext uri="{BB962C8B-B14F-4D97-AF65-F5344CB8AC3E}">
        <p14:creationId xmlns:p14="http://schemas.microsoft.com/office/powerpoint/2010/main" val="373710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15</a:t>
            </a:fld>
            <a:endParaRPr lang="en-US" altLang="ja-JP"/>
          </a:p>
        </p:txBody>
      </p:sp>
    </p:spTree>
    <p:extLst>
      <p:ext uri="{BB962C8B-B14F-4D97-AF65-F5344CB8AC3E}">
        <p14:creationId xmlns:p14="http://schemas.microsoft.com/office/powerpoint/2010/main" val="144766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16</a:t>
            </a:fld>
            <a:endParaRPr lang="en-US" altLang="ja-JP"/>
          </a:p>
        </p:txBody>
      </p:sp>
    </p:spTree>
    <p:extLst>
      <p:ext uri="{BB962C8B-B14F-4D97-AF65-F5344CB8AC3E}">
        <p14:creationId xmlns:p14="http://schemas.microsoft.com/office/powerpoint/2010/main" val="276812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24</a:t>
            </a:fld>
            <a:endParaRPr lang="en-US" altLang="ja-JP"/>
          </a:p>
        </p:txBody>
      </p:sp>
    </p:spTree>
    <p:extLst>
      <p:ext uri="{BB962C8B-B14F-4D97-AF65-F5344CB8AC3E}">
        <p14:creationId xmlns:p14="http://schemas.microsoft.com/office/powerpoint/2010/main" val="307618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111E11-6392-4199-9F6B-07EBCA3DABFB}" type="slidenum">
              <a:rPr lang="en-US" altLang="ja-JP" smtClean="0"/>
              <a:pPr/>
              <a:t>26</a:t>
            </a:fld>
            <a:endParaRPr lang="en-US" altLang="ja-JP"/>
          </a:p>
        </p:txBody>
      </p:sp>
    </p:spTree>
    <p:extLst>
      <p:ext uri="{BB962C8B-B14F-4D97-AF65-F5344CB8AC3E}">
        <p14:creationId xmlns:p14="http://schemas.microsoft.com/office/powerpoint/2010/main" val="269769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9" name="Rectangle 7"/>
          <p:cNvSpPr>
            <a:spLocks noChangeArrowheads="1"/>
          </p:cNvSpPr>
          <p:nvPr/>
        </p:nvSpPr>
        <p:spPr bwMode="gray">
          <a:xfrm flipV="1">
            <a:off x="6350" y="0"/>
            <a:ext cx="9137650" cy="6858000"/>
          </a:xfrm>
          <a:prstGeom prst="rect">
            <a:avLst/>
          </a:prstGeom>
          <a:gradFill rotWithShape="1">
            <a:gsLst>
              <a:gs pos="0">
                <a:srgbClr val="000066">
                  <a:gamma/>
                  <a:shade val="46275"/>
                  <a:invGamma/>
                </a:srgbClr>
              </a:gs>
              <a:gs pos="100000">
                <a:srgbClr val="000066"/>
              </a:gs>
            </a:gsLst>
            <a:lin ang="2700000" scaled="1"/>
          </a:grad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2133600"/>
            <a:ext cx="7772400" cy="1250950"/>
          </a:xfrm>
        </p:spPr>
        <p:txBody>
          <a:bodyPr/>
          <a:lstStyle>
            <a:lvl1pPr algn="ctr">
              <a:defRPr sz="4400">
                <a:solidFill>
                  <a:srgbClr val="FFFF99"/>
                </a:solidFill>
              </a:defRPr>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371600" y="3743325"/>
            <a:ext cx="6400800" cy="766763"/>
          </a:xfrm>
        </p:spPr>
        <p:txBody>
          <a:bodyPr/>
          <a:lstStyle>
            <a:lvl1pPr marL="0" indent="0" algn="ctr">
              <a:buFontTx/>
              <a:buNone/>
              <a:defRPr sz="2800">
                <a:solidFill>
                  <a:schemeClr val="bg1"/>
                </a:solidFill>
              </a:defRPr>
            </a:lvl1pPr>
          </a:lstStyle>
          <a:p>
            <a:r>
              <a:rPr lang="ja-JP" altLang="en-US" smtClean="0"/>
              <a:t>マスタ サブタイトルの書式設定</a:t>
            </a:r>
            <a:endParaRPr lang="ja-JP" altLang="en-US"/>
          </a:p>
        </p:txBody>
      </p:sp>
      <p:sp>
        <p:nvSpPr>
          <p:cNvPr id="3076" name="Rectangle 4"/>
          <p:cNvSpPr>
            <a:spLocks noGrp="1" noChangeArrowheads="1"/>
          </p:cNvSpPr>
          <p:nvPr>
            <p:ph type="dt" sz="half" idx="2"/>
          </p:nvPr>
        </p:nvSpPr>
        <p:spPr>
          <a:xfrm>
            <a:off x="3584575" y="5373688"/>
            <a:ext cx="2133600" cy="288925"/>
          </a:xfrm>
        </p:spPr>
        <p:txBody>
          <a:bodyPr anchorCtr="1"/>
          <a:lstStyle>
            <a:lvl1pPr algn="ctr">
              <a:defRPr>
                <a:solidFill>
                  <a:schemeClr val="bg1"/>
                </a:solidFill>
              </a:defRPr>
            </a:lvl1pPr>
          </a:lstStyle>
          <a:p>
            <a:fld id="{A09B20EC-0BEC-4C46-9BF4-3635FAFB60C8}" type="datetime1">
              <a:rPr lang="ja-JP" altLang="en-US"/>
              <a:pPr/>
              <a:t>2016/4/7</a:t>
            </a:fld>
            <a:endParaRPr lang="en-US" altLang="ja-JP"/>
          </a:p>
        </p:txBody>
      </p:sp>
      <p:sp>
        <p:nvSpPr>
          <p:cNvPr id="3077" name="Rectangle 5"/>
          <p:cNvSpPr>
            <a:spLocks noGrp="1" noChangeArrowheads="1"/>
          </p:cNvSpPr>
          <p:nvPr>
            <p:ph type="ftr" sz="quarter" idx="3"/>
          </p:nvPr>
        </p:nvSpPr>
        <p:spPr>
          <a:xfrm>
            <a:off x="3203575" y="5014913"/>
            <a:ext cx="2895600" cy="288925"/>
          </a:xfrm>
        </p:spPr>
        <p:txBody>
          <a:bodyPr/>
          <a:lstStyle>
            <a:lvl1pPr>
              <a:defRPr/>
            </a:lvl1pPr>
          </a:lstStyle>
          <a:p>
            <a:endParaRPr lang="en-US" altLang="ja-JP"/>
          </a:p>
        </p:txBody>
      </p:sp>
      <p:sp>
        <p:nvSpPr>
          <p:cNvPr id="3080" name="Rectangle 8"/>
          <p:cNvSpPr>
            <a:spLocks noChangeArrowheads="1"/>
          </p:cNvSpPr>
          <p:nvPr/>
        </p:nvSpPr>
        <p:spPr bwMode="gray">
          <a:xfrm>
            <a:off x="395288" y="3430588"/>
            <a:ext cx="8496300" cy="142875"/>
          </a:xfrm>
          <a:prstGeom prst="rect">
            <a:avLst/>
          </a:prstGeom>
          <a:gradFill rotWithShape="1">
            <a:gsLst>
              <a:gs pos="0">
                <a:srgbClr val="6666FF"/>
              </a:gs>
              <a:gs pos="100000">
                <a:srgbClr val="6666FF">
                  <a:gamma/>
                  <a:tint val="63922"/>
                  <a:invGamma/>
                </a:srgbClr>
              </a:gs>
            </a:gsLst>
            <a:lin ang="0" scaled="1"/>
          </a:gradFill>
          <a:ln w="9525">
            <a:noFill/>
            <a:miter lim="800000"/>
            <a:headEnd/>
            <a:tailEnd/>
          </a:ln>
          <a:effectLst/>
        </p:spPr>
        <p:txBody>
          <a:bodyPr wrap="none" anchor="ct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E5B02BB-DBAC-47E4-8D8C-2881108579F9}" type="datetime1">
              <a:rPr lang="ja-JP" altLang="en-US"/>
              <a:pPr/>
              <a:t>2016/4/7</a:t>
            </a:fld>
            <a:endParaRPr lang="en-US" altLang="ja-JP"/>
          </a:p>
        </p:txBody>
      </p:sp>
      <p:sp>
        <p:nvSpPr>
          <p:cNvPr id="5" name="スライド番号プレースホルダ 4"/>
          <p:cNvSpPr>
            <a:spLocks noGrp="1"/>
          </p:cNvSpPr>
          <p:nvPr>
            <p:ph type="sldNum" sz="quarter" idx="11"/>
          </p:nvPr>
        </p:nvSpPr>
        <p:spPr/>
        <p:txBody>
          <a:bodyPr/>
          <a:lstStyle>
            <a:lvl1pPr>
              <a:defRPr/>
            </a:lvl1pPr>
          </a:lstStyle>
          <a:p>
            <a:fld id="{DBBCBCB0-4D69-41CA-ABF4-4421EB784DDC}" type="slidenum">
              <a:rPr lang="en-US" altLang="ja-JP"/>
              <a:pPr/>
              <a:t>‹#›</a:t>
            </a:fld>
            <a:endParaRPr lang="en-US" altLang="ja-JP"/>
          </a:p>
        </p:txBody>
      </p:sp>
      <p:sp>
        <p:nvSpPr>
          <p:cNvPr id="6" name="フッター プレースホルダ 5"/>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6063" y="-14288"/>
            <a:ext cx="2090737" cy="614045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23850" y="-14288"/>
            <a:ext cx="6119813" cy="614045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A3FCE26-E93D-444A-8A4B-C9BD9A1C6F75}" type="datetime1">
              <a:rPr lang="ja-JP" altLang="en-US"/>
              <a:pPr/>
              <a:t>2016/4/7</a:t>
            </a:fld>
            <a:endParaRPr lang="en-US" altLang="ja-JP"/>
          </a:p>
        </p:txBody>
      </p:sp>
      <p:sp>
        <p:nvSpPr>
          <p:cNvPr id="5" name="スライド番号プレースホルダ 4"/>
          <p:cNvSpPr>
            <a:spLocks noGrp="1"/>
          </p:cNvSpPr>
          <p:nvPr>
            <p:ph type="sldNum" sz="quarter" idx="11"/>
          </p:nvPr>
        </p:nvSpPr>
        <p:spPr/>
        <p:txBody>
          <a:bodyPr/>
          <a:lstStyle>
            <a:lvl1pPr>
              <a:defRPr/>
            </a:lvl1pPr>
          </a:lstStyle>
          <a:p>
            <a:fld id="{D0F8F8A0-B0C8-4815-8FC0-926B027CFB63}" type="slidenum">
              <a:rPr lang="en-US" altLang="ja-JP"/>
              <a:pPr/>
              <a:t>‹#›</a:t>
            </a:fld>
            <a:endParaRPr lang="en-US" altLang="ja-JP"/>
          </a:p>
        </p:txBody>
      </p:sp>
      <p:sp>
        <p:nvSpPr>
          <p:cNvPr id="6" name="フッター プレースホルダ 5"/>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68760"/>
            <a:ext cx="8229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E9E5167-0518-4CB6-9184-D389AFE4090B}" type="datetime1">
              <a:rPr lang="ja-JP" altLang="en-US"/>
              <a:pPr/>
              <a:t>2016/4/7</a:t>
            </a:fld>
            <a:endParaRPr lang="en-US" altLang="ja-JP"/>
          </a:p>
        </p:txBody>
      </p:sp>
      <p:sp>
        <p:nvSpPr>
          <p:cNvPr id="5" name="スライド番号プレースホルダ 4"/>
          <p:cNvSpPr>
            <a:spLocks noGrp="1"/>
          </p:cNvSpPr>
          <p:nvPr>
            <p:ph type="sldNum" sz="quarter" idx="11"/>
          </p:nvPr>
        </p:nvSpPr>
        <p:spPr/>
        <p:txBody>
          <a:bodyPr/>
          <a:lstStyle>
            <a:lvl1pPr>
              <a:defRPr/>
            </a:lvl1pPr>
          </a:lstStyle>
          <a:p>
            <a:fld id="{711E6D09-2F09-4763-B6B1-D382BCBF8DE1}" type="slidenum">
              <a:rPr lang="en-US" altLang="ja-JP"/>
              <a:pPr/>
              <a:t>‹#›</a:t>
            </a:fld>
            <a:endParaRPr lang="en-US" altLang="ja-JP"/>
          </a:p>
        </p:txBody>
      </p:sp>
      <p:sp>
        <p:nvSpPr>
          <p:cNvPr id="6" name="フッター プレースホルダ 5"/>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0B3A3B31-7EC7-4237-B8B9-9208ED54EA23}" type="datetime1">
              <a:rPr lang="ja-JP" altLang="en-US"/>
              <a:pPr/>
              <a:t>2016/4/7</a:t>
            </a:fld>
            <a:endParaRPr lang="en-US" altLang="ja-JP"/>
          </a:p>
        </p:txBody>
      </p:sp>
      <p:sp>
        <p:nvSpPr>
          <p:cNvPr id="5" name="スライド番号プレースホルダ 4"/>
          <p:cNvSpPr>
            <a:spLocks noGrp="1"/>
          </p:cNvSpPr>
          <p:nvPr>
            <p:ph type="sldNum" sz="quarter" idx="11"/>
          </p:nvPr>
        </p:nvSpPr>
        <p:spPr/>
        <p:txBody>
          <a:bodyPr/>
          <a:lstStyle>
            <a:lvl1pPr>
              <a:defRPr/>
            </a:lvl1pPr>
          </a:lstStyle>
          <a:p>
            <a:fld id="{9029B07B-6478-46C2-AAF5-E42C95B0B146}" type="slidenum">
              <a:rPr lang="en-US" altLang="ja-JP"/>
              <a:pPr/>
              <a:t>‹#›</a:t>
            </a:fld>
            <a:endParaRPr lang="en-US" altLang="ja-JP"/>
          </a:p>
        </p:txBody>
      </p:sp>
      <p:sp>
        <p:nvSpPr>
          <p:cNvPr id="6" name="フッター プレースホルダ 5"/>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49D1135A-24F1-4845-9750-6796C9279A5D}" type="datetime1">
              <a:rPr lang="ja-JP" altLang="en-US"/>
              <a:pPr/>
              <a:t>2016/4/7</a:t>
            </a:fld>
            <a:endParaRPr lang="en-US" altLang="ja-JP"/>
          </a:p>
        </p:txBody>
      </p:sp>
      <p:sp>
        <p:nvSpPr>
          <p:cNvPr id="6" name="スライド番号プレースホルダ 5"/>
          <p:cNvSpPr>
            <a:spLocks noGrp="1"/>
          </p:cNvSpPr>
          <p:nvPr>
            <p:ph type="sldNum" sz="quarter" idx="11"/>
          </p:nvPr>
        </p:nvSpPr>
        <p:spPr/>
        <p:txBody>
          <a:bodyPr/>
          <a:lstStyle>
            <a:lvl1pPr>
              <a:defRPr/>
            </a:lvl1pPr>
          </a:lstStyle>
          <a:p>
            <a:fld id="{EFE662D6-EB38-4957-9A4F-24A19F147E05}" type="slidenum">
              <a:rPr lang="en-US" altLang="ja-JP"/>
              <a:pPr/>
              <a:t>‹#›</a:t>
            </a:fld>
            <a:endParaRPr lang="en-US" altLang="ja-JP"/>
          </a:p>
        </p:txBody>
      </p:sp>
      <p:sp>
        <p:nvSpPr>
          <p:cNvPr id="7" name="フッター プレースホルダ 6"/>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AAF3C5B3-48BD-488F-BE46-43C28ED77667}" type="datetime1">
              <a:rPr lang="ja-JP" altLang="en-US"/>
              <a:pPr/>
              <a:t>2016/4/7</a:t>
            </a:fld>
            <a:endParaRPr lang="en-US" altLang="ja-JP"/>
          </a:p>
        </p:txBody>
      </p:sp>
      <p:sp>
        <p:nvSpPr>
          <p:cNvPr id="8" name="スライド番号プレースホルダ 7"/>
          <p:cNvSpPr>
            <a:spLocks noGrp="1"/>
          </p:cNvSpPr>
          <p:nvPr>
            <p:ph type="sldNum" sz="quarter" idx="11"/>
          </p:nvPr>
        </p:nvSpPr>
        <p:spPr/>
        <p:txBody>
          <a:bodyPr/>
          <a:lstStyle>
            <a:lvl1pPr>
              <a:defRPr/>
            </a:lvl1pPr>
          </a:lstStyle>
          <a:p>
            <a:fld id="{6914D85C-E24F-4DFE-86ED-D72EED355412}" type="slidenum">
              <a:rPr lang="en-US" altLang="ja-JP"/>
              <a:pPr/>
              <a:t>‹#›</a:t>
            </a:fld>
            <a:endParaRPr lang="en-US" altLang="ja-JP"/>
          </a:p>
        </p:txBody>
      </p:sp>
      <p:sp>
        <p:nvSpPr>
          <p:cNvPr id="9" name="フッター プレースホルダ 8"/>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68996728-8D98-49AF-ACA0-F3C24ED83DB4}" type="datetime1">
              <a:rPr lang="ja-JP" altLang="en-US"/>
              <a:pPr/>
              <a:t>2016/4/7</a:t>
            </a:fld>
            <a:endParaRPr lang="en-US" altLang="ja-JP"/>
          </a:p>
        </p:txBody>
      </p:sp>
      <p:sp>
        <p:nvSpPr>
          <p:cNvPr id="4" name="スライド番号プレースホルダ 3"/>
          <p:cNvSpPr>
            <a:spLocks noGrp="1"/>
          </p:cNvSpPr>
          <p:nvPr>
            <p:ph type="sldNum" sz="quarter" idx="11"/>
          </p:nvPr>
        </p:nvSpPr>
        <p:spPr/>
        <p:txBody>
          <a:bodyPr/>
          <a:lstStyle>
            <a:lvl1pPr>
              <a:defRPr/>
            </a:lvl1pPr>
          </a:lstStyle>
          <a:p>
            <a:fld id="{CA9B4947-61EC-4704-A24E-97909289E31B}" type="slidenum">
              <a:rPr lang="en-US" altLang="ja-JP"/>
              <a:pPr/>
              <a:t>‹#›</a:t>
            </a:fld>
            <a:endParaRPr lang="en-US" altLang="ja-JP"/>
          </a:p>
        </p:txBody>
      </p:sp>
      <p:sp>
        <p:nvSpPr>
          <p:cNvPr id="5" name="フッター プレースホルダ 4"/>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ACE81306-4DF6-4FFD-AD56-786176E78081}" type="datetime1">
              <a:rPr lang="ja-JP" altLang="en-US"/>
              <a:pPr/>
              <a:t>2016/4/7</a:t>
            </a:fld>
            <a:endParaRPr lang="en-US" altLang="ja-JP"/>
          </a:p>
        </p:txBody>
      </p:sp>
      <p:sp>
        <p:nvSpPr>
          <p:cNvPr id="3" name="スライド番号プレースホルダ 2"/>
          <p:cNvSpPr>
            <a:spLocks noGrp="1"/>
          </p:cNvSpPr>
          <p:nvPr>
            <p:ph type="sldNum" sz="quarter" idx="11"/>
          </p:nvPr>
        </p:nvSpPr>
        <p:spPr/>
        <p:txBody>
          <a:bodyPr/>
          <a:lstStyle>
            <a:lvl1pPr>
              <a:defRPr/>
            </a:lvl1pPr>
          </a:lstStyle>
          <a:p>
            <a:fld id="{896BCF85-2DB6-47BF-8684-021EDB5E54B5}" type="slidenum">
              <a:rPr lang="en-US" altLang="ja-JP"/>
              <a:pPr/>
              <a:t>‹#›</a:t>
            </a:fld>
            <a:endParaRPr lang="en-US" altLang="ja-JP"/>
          </a:p>
        </p:txBody>
      </p:sp>
      <p:sp>
        <p:nvSpPr>
          <p:cNvPr id="4" name="フッター プレースホルダ 3"/>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82729702-DE32-4386-8A35-E29C5C1F7B9F}" type="datetime1">
              <a:rPr lang="ja-JP" altLang="en-US"/>
              <a:pPr/>
              <a:t>2016/4/7</a:t>
            </a:fld>
            <a:endParaRPr lang="en-US" altLang="ja-JP"/>
          </a:p>
        </p:txBody>
      </p:sp>
      <p:sp>
        <p:nvSpPr>
          <p:cNvPr id="6" name="スライド番号プレースホルダ 5"/>
          <p:cNvSpPr>
            <a:spLocks noGrp="1"/>
          </p:cNvSpPr>
          <p:nvPr>
            <p:ph type="sldNum" sz="quarter" idx="11"/>
          </p:nvPr>
        </p:nvSpPr>
        <p:spPr/>
        <p:txBody>
          <a:bodyPr/>
          <a:lstStyle>
            <a:lvl1pPr>
              <a:defRPr/>
            </a:lvl1pPr>
          </a:lstStyle>
          <a:p>
            <a:fld id="{01149076-FD1E-40E1-B514-A9F651A507B6}" type="slidenum">
              <a:rPr lang="en-US" altLang="ja-JP"/>
              <a:pPr/>
              <a:t>‹#›</a:t>
            </a:fld>
            <a:endParaRPr lang="en-US" altLang="ja-JP"/>
          </a:p>
        </p:txBody>
      </p:sp>
      <p:sp>
        <p:nvSpPr>
          <p:cNvPr id="7" name="フッター プレースホルダ 6"/>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05F9D95C-FEC9-450A-B4E4-AEECDF63AFA1}" type="datetime1">
              <a:rPr lang="ja-JP" altLang="en-US"/>
              <a:pPr/>
              <a:t>2016/4/7</a:t>
            </a:fld>
            <a:endParaRPr lang="en-US" altLang="ja-JP"/>
          </a:p>
        </p:txBody>
      </p:sp>
      <p:sp>
        <p:nvSpPr>
          <p:cNvPr id="6" name="スライド番号プレースホルダ 5"/>
          <p:cNvSpPr>
            <a:spLocks noGrp="1"/>
          </p:cNvSpPr>
          <p:nvPr>
            <p:ph type="sldNum" sz="quarter" idx="11"/>
          </p:nvPr>
        </p:nvSpPr>
        <p:spPr/>
        <p:txBody>
          <a:bodyPr/>
          <a:lstStyle>
            <a:lvl1pPr>
              <a:defRPr/>
            </a:lvl1pPr>
          </a:lstStyle>
          <a:p>
            <a:fld id="{767D1109-2AE5-4E3E-B529-A47A1E64BA7F}" type="slidenum">
              <a:rPr lang="en-US" altLang="ja-JP"/>
              <a:pPr/>
              <a:t>‹#›</a:t>
            </a:fld>
            <a:endParaRPr lang="en-US" altLang="ja-JP"/>
          </a:p>
        </p:txBody>
      </p:sp>
      <p:sp>
        <p:nvSpPr>
          <p:cNvPr id="7" name="フッター プレースホルダ 6"/>
          <p:cNvSpPr>
            <a:spLocks noGrp="1"/>
          </p:cNvSpPr>
          <p:nvPr>
            <p:ph type="ftr" sz="quarter" idx="12"/>
          </p:nvPr>
        </p:nvSpPr>
        <p:spPr/>
        <p:txBody>
          <a:bodyPr/>
          <a:lstStyle>
            <a:lvl1pPr>
              <a:defRPr/>
            </a:lvl1pPr>
          </a:lstStyle>
          <a:p>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gray">
          <a:xfrm>
            <a:off x="0" y="6524625"/>
            <a:ext cx="9144000" cy="333375"/>
          </a:xfrm>
          <a:prstGeom prst="rect">
            <a:avLst/>
          </a:prstGeom>
          <a:gradFill rotWithShape="1">
            <a:gsLst>
              <a:gs pos="0">
                <a:srgbClr val="B7B7FF"/>
              </a:gs>
              <a:gs pos="100000">
                <a:schemeClr val="bg1"/>
              </a:gs>
            </a:gsLst>
            <a:lin ang="0" scaled="1"/>
          </a:gradFill>
          <a:ln w="9525">
            <a:noFill/>
            <a:miter lim="800000"/>
            <a:headEnd/>
            <a:tailEnd/>
          </a:ln>
          <a:effectLst/>
        </p:spPr>
        <p:txBody>
          <a:bodyPr wrap="none" anchor="ctr"/>
          <a:lstStyle/>
          <a:p>
            <a:endParaRPr lang="ja-JP" altLang="en-US"/>
          </a:p>
        </p:txBody>
      </p:sp>
      <p:sp>
        <p:nvSpPr>
          <p:cNvPr id="1031" name="Rectangle 7"/>
          <p:cNvSpPr>
            <a:spLocks noChangeArrowheads="1"/>
          </p:cNvSpPr>
          <p:nvPr/>
        </p:nvSpPr>
        <p:spPr bwMode="gray">
          <a:xfrm flipV="1">
            <a:off x="6350" y="0"/>
            <a:ext cx="9137650" cy="836613"/>
          </a:xfrm>
          <a:prstGeom prst="rect">
            <a:avLst/>
          </a:prstGeom>
          <a:gradFill rotWithShape="1">
            <a:gsLst>
              <a:gs pos="0">
                <a:srgbClr val="000066">
                  <a:gamma/>
                  <a:shade val="46275"/>
                  <a:invGamma/>
                </a:srgbClr>
              </a:gs>
              <a:gs pos="100000">
                <a:srgbClr val="000066"/>
              </a:gs>
            </a:gsLst>
            <a:lin ang="2700000" scaled="1"/>
          </a:gradFill>
          <a:ln w="9525">
            <a:noFill/>
            <a:miter lim="800000"/>
            <a:headEnd/>
            <a:tailEnd/>
          </a:ln>
          <a:effectLst/>
        </p:spPr>
        <p:txBody>
          <a:bodyPr wrap="none" anchor="ctr"/>
          <a:lstStyle/>
          <a:p>
            <a:endParaRPr lang="ja-JP" altLang="en-US"/>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gray">
          <a:xfrm>
            <a:off x="250825" y="6545263"/>
            <a:ext cx="2133600" cy="268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lvl1pPr>
          </a:lstStyle>
          <a:p>
            <a:fld id="{572C6CFD-7B38-48D9-8B8B-CDF4D614AFCC}" type="datetime1">
              <a:rPr lang="ja-JP" altLang="en-US"/>
              <a:pPr/>
              <a:t>2016/4/7</a:t>
            </a:fld>
            <a:endParaRPr lang="en-US" altLang="ja-JP"/>
          </a:p>
        </p:txBody>
      </p:sp>
      <p:sp>
        <p:nvSpPr>
          <p:cNvPr id="1030" name="Rectangle 6"/>
          <p:cNvSpPr>
            <a:spLocks noGrp="1" noChangeArrowheads="1"/>
          </p:cNvSpPr>
          <p:nvPr>
            <p:ph type="sldNum" sz="quarter" idx="4"/>
          </p:nvPr>
        </p:nvSpPr>
        <p:spPr bwMode="gray">
          <a:xfrm>
            <a:off x="6759575" y="6545263"/>
            <a:ext cx="2133600" cy="268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vl1pPr>
          </a:lstStyle>
          <a:p>
            <a:fld id="{0542540C-74AA-47EC-BAF6-238C203526A4}" type="slidenum">
              <a:rPr lang="en-US" altLang="ja-JP"/>
              <a:pPr/>
              <a:t>‹#›</a:t>
            </a:fld>
            <a:endParaRPr lang="en-US" altLang="ja-JP"/>
          </a:p>
        </p:txBody>
      </p:sp>
      <p:sp>
        <p:nvSpPr>
          <p:cNvPr id="1033" name="Rectangle 9"/>
          <p:cNvSpPr>
            <a:spLocks noChangeArrowheads="1"/>
          </p:cNvSpPr>
          <p:nvPr/>
        </p:nvSpPr>
        <p:spPr bwMode="gray">
          <a:xfrm>
            <a:off x="6300788" y="620713"/>
            <a:ext cx="2700337" cy="360362"/>
          </a:xfrm>
          <a:prstGeom prst="rect">
            <a:avLst/>
          </a:prstGeom>
          <a:gradFill rotWithShape="1">
            <a:gsLst>
              <a:gs pos="0">
                <a:srgbClr val="6666FF"/>
              </a:gs>
              <a:gs pos="100000">
                <a:srgbClr val="6666FF">
                  <a:gamma/>
                  <a:tint val="63922"/>
                  <a:invGamma/>
                </a:srgbClr>
              </a:gs>
            </a:gsLst>
            <a:lin ang="0" scaled="1"/>
          </a:gradFill>
          <a:ln w="9525">
            <a:noFill/>
            <a:miter lim="800000"/>
            <a:headEnd/>
            <a:tailEnd/>
          </a:ln>
          <a:effectLst/>
        </p:spPr>
        <p:txBody>
          <a:bodyPr wrap="none" anchor="ctr"/>
          <a:lstStyle/>
          <a:p>
            <a:endParaRPr lang="ja-JP" altLang="en-US"/>
          </a:p>
        </p:txBody>
      </p:sp>
      <p:sp>
        <p:nvSpPr>
          <p:cNvPr id="1026" name="Rectangle 2"/>
          <p:cNvSpPr>
            <a:spLocks noGrp="1" noChangeArrowheads="1"/>
          </p:cNvSpPr>
          <p:nvPr>
            <p:ph type="title"/>
          </p:nvPr>
        </p:nvSpPr>
        <p:spPr bwMode="gray">
          <a:xfrm>
            <a:off x="323850" y="-14288"/>
            <a:ext cx="7416800" cy="8509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9" name="Rectangle 5"/>
          <p:cNvSpPr>
            <a:spLocks noGrp="1" noChangeArrowheads="1"/>
          </p:cNvSpPr>
          <p:nvPr>
            <p:ph type="ftr" sz="quarter" idx="3"/>
          </p:nvPr>
        </p:nvSpPr>
        <p:spPr bwMode="gray">
          <a:xfrm>
            <a:off x="6310313" y="692150"/>
            <a:ext cx="2679700" cy="2159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a:defRPr sz="1400">
                <a:solidFill>
                  <a:schemeClr val="bg1"/>
                </a:solidFill>
              </a:defRPr>
            </a:lvl1pPr>
          </a:lstStyle>
          <a:p>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fontAlgn="base" hangingPunct="1">
        <a:spcBef>
          <a:spcPct val="0"/>
        </a:spcBef>
        <a:spcAft>
          <a:spcPct val="0"/>
        </a:spcAft>
        <a:defRPr kumimoji="1" sz="3200">
          <a:solidFill>
            <a:schemeClr val="bg1"/>
          </a:solidFill>
          <a:latin typeface="+mj-lt"/>
          <a:ea typeface="+mj-ea"/>
          <a:cs typeface="+mj-cs"/>
        </a:defRPr>
      </a:lvl1pPr>
      <a:lvl2pPr algn="l" rtl="0" eaLnBrk="1" fontAlgn="base" hangingPunct="1">
        <a:spcBef>
          <a:spcPct val="0"/>
        </a:spcBef>
        <a:spcAft>
          <a:spcPct val="0"/>
        </a:spcAft>
        <a:defRPr kumimoji="1" sz="3200">
          <a:solidFill>
            <a:schemeClr val="bg1"/>
          </a:solidFill>
          <a:latin typeface="Arial" charset="0"/>
          <a:ea typeface="ＭＳ Ｐゴシック" charset="-128"/>
        </a:defRPr>
      </a:lvl2pPr>
      <a:lvl3pPr algn="l" rtl="0" eaLnBrk="1" fontAlgn="base" hangingPunct="1">
        <a:spcBef>
          <a:spcPct val="0"/>
        </a:spcBef>
        <a:spcAft>
          <a:spcPct val="0"/>
        </a:spcAft>
        <a:defRPr kumimoji="1" sz="3200">
          <a:solidFill>
            <a:schemeClr val="bg1"/>
          </a:solidFill>
          <a:latin typeface="Arial" charset="0"/>
          <a:ea typeface="ＭＳ Ｐゴシック" charset="-128"/>
        </a:defRPr>
      </a:lvl3pPr>
      <a:lvl4pPr algn="l" rtl="0" eaLnBrk="1" fontAlgn="base" hangingPunct="1">
        <a:spcBef>
          <a:spcPct val="0"/>
        </a:spcBef>
        <a:spcAft>
          <a:spcPct val="0"/>
        </a:spcAft>
        <a:defRPr kumimoji="1" sz="3200">
          <a:solidFill>
            <a:schemeClr val="bg1"/>
          </a:solidFill>
          <a:latin typeface="Arial" charset="0"/>
          <a:ea typeface="ＭＳ Ｐゴシック" charset="-128"/>
        </a:defRPr>
      </a:lvl4pPr>
      <a:lvl5pPr algn="l" rtl="0" eaLnBrk="1" fontAlgn="base" hangingPunct="1">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a:solidFill>
            <a:schemeClr val="bg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6792"/>
            <a:ext cx="7772400" cy="1827758"/>
          </a:xfrm>
        </p:spPr>
        <p:txBody>
          <a:bodyPr/>
          <a:lstStyle/>
          <a:p>
            <a:r>
              <a:rPr lang="ja-JP" altLang="en-US" sz="3200" dirty="0" smtClean="0">
                <a:solidFill>
                  <a:schemeClr val="bg1"/>
                </a:solidFill>
              </a:rPr>
              <a:t>多国籍企業の参入行動と</a:t>
            </a:r>
            <a:r>
              <a:rPr lang="en-US" altLang="ja-JP" sz="3200" dirty="0" smtClean="0">
                <a:solidFill>
                  <a:schemeClr val="bg1"/>
                </a:solidFill>
              </a:rPr>
              <a:t/>
            </a:r>
            <a:br>
              <a:rPr lang="en-US" altLang="ja-JP" sz="3200" dirty="0" smtClean="0">
                <a:solidFill>
                  <a:schemeClr val="bg1"/>
                </a:solidFill>
              </a:rPr>
            </a:br>
            <a:r>
              <a:rPr lang="ja-JP" altLang="en-US" sz="3200" dirty="0" smtClean="0">
                <a:solidFill>
                  <a:schemeClr val="bg1"/>
                </a:solidFill>
              </a:rPr>
              <a:t>政治的不確実性の参照点</a:t>
            </a:r>
            <a:endParaRPr kumimoji="1" lang="ja-JP" altLang="en-US" sz="3200" dirty="0">
              <a:solidFill>
                <a:schemeClr val="bg1"/>
              </a:solidFill>
            </a:endParaRPr>
          </a:p>
        </p:txBody>
      </p:sp>
      <p:sp>
        <p:nvSpPr>
          <p:cNvPr id="3" name="サブタイトル 2"/>
          <p:cNvSpPr>
            <a:spLocks noGrp="1"/>
          </p:cNvSpPr>
          <p:nvPr>
            <p:ph type="subTitle" idx="1"/>
          </p:nvPr>
        </p:nvSpPr>
        <p:spPr/>
        <p:txBody>
          <a:bodyPr/>
          <a:lstStyle/>
          <a:p>
            <a:r>
              <a:rPr lang="ja-JP" altLang="en-US" sz="2400" dirty="0" smtClean="0"/>
              <a:t>立教大学　ビジネスデザイン研究科</a:t>
            </a:r>
            <a:endParaRPr lang="en-US" altLang="ja-JP" sz="2400" dirty="0" smtClean="0"/>
          </a:p>
          <a:p>
            <a:r>
              <a:rPr lang="ja-JP" altLang="en-US" sz="2400" dirty="0" smtClean="0"/>
              <a:t>安田　直樹</a:t>
            </a:r>
            <a:endParaRPr kumimoji="1" lang="ja-JP" altLang="en-US" sz="2400" dirty="0"/>
          </a:p>
        </p:txBody>
      </p:sp>
      <p:sp>
        <p:nvSpPr>
          <p:cNvPr id="4" name="日付プレースホルダ 3"/>
          <p:cNvSpPr>
            <a:spLocks noGrp="1"/>
          </p:cNvSpPr>
          <p:nvPr>
            <p:ph type="dt" sz="half" idx="2"/>
          </p:nvPr>
        </p:nvSpPr>
        <p:spPr>
          <a:xfrm>
            <a:off x="3505200" y="4869160"/>
            <a:ext cx="2133600" cy="288925"/>
          </a:xfrm>
        </p:spPr>
        <p:txBody>
          <a:bodyPr/>
          <a:lstStyle/>
          <a:p>
            <a:r>
              <a:rPr lang="en-US" altLang="ja-JP" sz="2000" dirty="0" smtClean="0"/>
              <a:t>2016</a:t>
            </a:r>
            <a:r>
              <a:rPr lang="ja-JP" altLang="en-US" sz="2000" dirty="0" smtClean="0"/>
              <a:t>年</a:t>
            </a:r>
            <a:r>
              <a:rPr lang="en-US" altLang="ja-JP" sz="2000" dirty="0"/>
              <a:t>4</a:t>
            </a:r>
            <a:r>
              <a:rPr lang="ja-JP" altLang="en-US" sz="2000" dirty="0" smtClean="0"/>
              <a:t>月</a:t>
            </a:r>
            <a:r>
              <a:rPr lang="en-US" altLang="ja-JP" sz="2000" dirty="0" smtClean="0"/>
              <a:t>10</a:t>
            </a:r>
            <a:r>
              <a:rPr lang="ja-JP" altLang="en-US" sz="2000" dirty="0" smtClean="0"/>
              <a:t>日</a:t>
            </a:r>
            <a:endParaRPr lang="en-US" altLang="ja-JP" sz="2000" dirty="0"/>
          </a:p>
        </p:txBody>
      </p:sp>
    </p:spTree>
    <p:extLst>
      <p:ext uri="{BB962C8B-B14F-4D97-AF65-F5344CB8AC3E}">
        <p14:creationId xmlns:p14="http://schemas.microsoft.com/office/powerpoint/2010/main" val="293985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参照点理論</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9</a:t>
            </a:fld>
            <a:endParaRPr lang="en-US" altLang="ja-JP"/>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242240493"/>
              </p:ext>
            </p:extLst>
          </p:nvPr>
        </p:nvGraphicFramePr>
        <p:xfrm>
          <a:off x="179165" y="1628800"/>
          <a:ext cx="8785671" cy="3528391"/>
        </p:xfrm>
        <a:graphic>
          <a:graphicData uri="http://schemas.openxmlformats.org/drawingml/2006/table">
            <a:tbl>
              <a:tblPr firstRow="1" bandRow="1">
                <a:tableStyleId>{21E4AEA4-8DFA-4A89-87EB-49C32662AFE0}</a:tableStyleId>
              </a:tblPr>
              <a:tblGrid>
                <a:gridCol w="1768092"/>
                <a:gridCol w="3056444"/>
                <a:gridCol w="3961135"/>
              </a:tblGrid>
              <a:tr h="1002806">
                <a:tc>
                  <a:txBody>
                    <a:bodyPr/>
                    <a:lstStyle/>
                    <a:p>
                      <a:pPr algn="ctr"/>
                      <a:endParaRPr kumimoji="1" lang="ja-JP" altLang="en-US" sz="1600" dirty="0"/>
                    </a:p>
                  </a:txBody>
                  <a:tcPr anchor="ctr"/>
                </a:tc>
                <a:tc>
                  <a:txBody>
                    <a:bodyPr/>
                    <a:lstStyle/>
                    <a:p>
                      <a:pPr algn="ctr"/>
                      <a:r>
                        <a:rPr kumimoji="1" lang="ja-JP" altLang="en-US" sz="1600" baseline="0" dirty="0" smtClean="0"/>
                        <a:t>企業の行動理論</a:t>
                      </a:r>
                      <a:endParaRPr kumimoji="1" lang="en-US" altLang="ja-JP" sz="16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a:t>
                      </a:r>
                      <a:r>
                        <a:rPr lang="en-US" altLang="ja-JP" sz="1600" dirty="0" err="1" smtClean="0"/>
                        <a:t>Cyert</a:t>
                      </a:r>
                      <a:r>
                        <a:rPr lang="en-US" altLang="ja-JP" sz="1600" dirty="0" smtClean="0"/>
                        <a:t> &amp; March, 1963)</a:t>
                      </a:r>
                    </a:p>
                  </a:txBody>
                  <a:tcPr anchor="ctr"/>
                </a:tc>
                <a:tc>
                  <a:txBody>
                    <a:bodyPr/>
                    <a:lstStyle/>
                    <a:p>
                      <a:pPr algn="ctr"/>
                      <a:r>
                        <a:rPr kumimoji="1" lang="ja-JP" altLang="en-US" sz="1600" dirty="0" smtClean="0"/>
                        <a:t>戦略的参照点理論</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a:t>
                      </a:r>
                      <a:r>
                        <a:rPr lang="en-US" altLang="ja-JP" sz="1600" dirty="0" err="1" smtClean="0"/>
                        <a:t>Fiegenbaum</a:t>
                      </a:r>
                      <a:r>
                        <a:rPr lang="en-US" altLang="ja-JP" sz="1600" dirty="0" smtClean="0"/>
                        <a:t>, Hart, &amp; </a:t>
                      </a:r>
                      <a:r>
                        <a:rPr lang="en-US" altLang="ja-JP" sz="1600" dirty="0" err="1" smtClean="0"/>
                        <a:t>Schendel</a:t>
                      </a:r>
                      <a:r>
                        <a:rPr lang="en-US" altLang="ja-JP" sz="1600" dirty="0" smtClean="0"/>
                        <a:t>, 1996)</a:t>
                      </a:r>
                    </a:p>
                  </a:txBody>
                  <a:tcPr anchor="ctr"/>
                </a:tc>
              </a:tr>
              <a:tr h="408551">
                <a:tc>
                  <a:txBody>
                    <a:bodyPr/>
                    <a:lstStyle/>
                    <a:p>
                      <a:pPr algn="ctr"/>
                      <a:r>
                        <a:rPr kumimoji="1" lang="ja-JP" altLang="en-US" sz="1600" dirty="0" smtClean="0"/>
                        <a:t>組織</a:t>
                      </a:r>
                      <a:endParaRPr kumimoji="1" lang="ja-JP" altLang="en-US" sz="1600" dirty="0"/>
                    </a:p>
                  </a:txBody>
                  <a:tcPr anchor="ctr"/>
                </a:tc>
                <a:tc>
                  <a:txBody>
                    <a:bodyPr/>
                    <a:lstStyle/>
                    <a:p>
                      <a:pPr algn="ctr"/>
                      <a:r>
                        <a:rPr kumimoji="1" lang="ja-JP" altLang="en-US" sz="1600" dirty="0" smtClean="0"/>
                        <a:t>目的志向</a:t>
                      </a:r>
                      <a:endParaRPr kumimoji="1" lang="ja-JP" altLang="en-US" sz="1600" dirty="0"/>
                    </a:p>
                  </a:txBody>
                  <a:tcPr anchor="ctr"/>
                </a:tc>
                <a:tc>
                  <a:txBody>
                    <a:bodyPr/>
                    <a:lstStyle/>
                    <a:p>
                      <a:pPr algn="ctr"/>
                      <a:r>
                        <a:rPr kumimoji="1" lang="ja-JP" altLang="en-US" sz="1600" dirty="0" smtClean="0"/>
                        <a:t>外部環境とのマッチング</a:t>
                      </a:r>
                      <a:endParaRPr kumimoji="1" lang="ja-JP" altLang="en-US" sz="1600" dirty="0"/>
                    </a:p>
                  </a:txBody>
                  <a:tcPr anchor="ctr"/>
                </a:tc>
              </a:tr>
              <a:tr h="705678">
                <a:tc>
                  <a:txBody>
                    <a:bodyPr/>
                    <a:lstStyle/>
                    <a:p>
                      <a:pPr algn="ctr"/>
                      <a:r>
                        <a:rPr kumimoji="1" lang="ja-JP" altLang="en-US" sz="1600" dirty="0" smtClean="0"/>
                        <a:t>意思決定の</a:t>
                      </a:r>
                      <a:endParaRPr kumimoji="1" lang="en-US" altLang="ja-JP" sz="1600" dirty="0" smtClean="0"/>
                    </a:p>
                    <a:p>
                      <a:pPr algn="ctr"/>
                      <a:r>
                        <a:rPr kumimoji="1" lang="ja-JP" altLang="en-US" sz="1600" dirty="0" smtClean="0"/>
                        <a:t>ルール</a:t>
                      </a:r>
                      <a:endParaRPr kumimoji="1" lang="ja-JP" altLang="en-US" sz="1600" dirty="0"/>
                    </a:p>
                  </a:txBody>
                  <a:tcPr anchor="ctr"/>
                </a:tc>
                <a:tc>
                  <a:txBody>
                    <a:bodyPr/>
                    <a:lstStyle/>
                    <a:p>
                      <a:pPr algn="ctr"/>
                      <a:r>
                        <a:rPr kumimoji="1" lang="ja-JP" altLang="en-US" sz="1600" dirty="0" smtClean="0"/>
                        <a:t>財務パフォーマンスに対する満足</a:t>
                      </a:r>
                      <a:endParaRPr kumimoji="1" lang="en-US" altLang="ja-JP" sz="1600" dirty="0" smtClean="0"/>
                    </a:p>
                  </a:txBody>
                  <a:tcPr anchor="ctr"/>
                </a:tc>
                <a:tc>
                  <a:txBody>
                    <a:bodyPr/>
                    <a:lstStyle/>
                    <a:p>
                      <a:pPr algn="ctr"/>
                      <a:r>
                        <a:rPr kumimoji="1" lang="ja-JP" altLang="en-US" sz="1600" dirty="0" smtClean="0"/>
                        <a:t>問題を脅威と捉えるのか機会と</a:t>
                      </a:r>
                      <a:endParaRPr kumimoji="1" lang="en-US" altLang="ja-JP" sz="1600" dirty="0" smtClean="0"/>
                    </a:p>
                    <a:p>
                      <a:pPr algn="ctr"/>
                      <a:r>
                        <a:rPr kumimoji="1" lang="ja-JP" altLang="en-US" sz="1600" dirty="0" smtClean="0"/>
                        <a:t>捉えるのか</a:t>
                      </a:r>
                      <a:endParaRPr kumimoji="1" lang="ja-JP" altLang="en-US" sz="1600" dirty="0"/>
                    </a:p>
                  </a:txBody>
                  <a:tcPr anchor="ctr"/>
                </a:tc>
              </a:tr>
              <a:tr h="705678">
                <a:tc>
                  <a:txBody>
                    <a:bodyPr/>
                    <a:lstStyle/>
                    <a:p>
                      <a:pPr algn="ctr"/>
                      <a:r>
                        <a:rPr kumimoji="1" lang="ja-JP" altLang="en-US" sz="1600" dirty="0" smtClean="0"/>
                        <a:t>参照点の</a:t>
                      </a:r>
                      <a:endParaRPr kumimoji="1" lang="en-US" altLang="ja-JP" sz="1600" dirty="0" smtClean="0"/>
                    </a:p>
                    <a:p>
                      <a:pPr algn="ctr"/>
                      <a:r>
                        <a:rPr kumimoji="1" lang="ja-JP" altLang="en-US" sz="1600" dirty="0" smtClean="0"/>
                        <a:t>決定要因</a:t>
                      </a:r>
                      <a:endParaRPr kumimoji="1" lang="ja-JP" altLang="en-US" sz="1600" dirty="0"/>
                    </a:p>
                  </a:txBody>
                  <a:tcPr anchor="ctr"/>
                </a:tc>
                <a:tc>
                  <a:txBody>
                    <a:bodyPr/>
                    <a:lstStyle/>
                    <a:p>
                      <a:pPr algn="ctr"/>
                      <a:r>
                        <a:rPr kumimoji="1" lang="ja-JP" altLang="en-US" sz="1600" dirty="0" smtClean="0"/>
                        <a:t>社会的（他社）、歴史的（自社の過去）との比較</a:t>
                      </a:r>
                      <a:endParaRPr kumimoji="1" lang="ja-JP" altLang="en-US" sz="1600" dirty="0"/>
                    </a:p>
                  </a:txBody>
                  <a:tcPr anchor="ctr"/>
                </a:tc>
                <a:tc>
                  <a:txBody>
                    <a:bodyPr/>
                    <a:lstStyle/>
                    <a:p>
                      <a:pPr algn="ctr"/>
                      <a:r>
                        <a:rPr kumimoji="1" lang="ja-JP" altLang="en-US" sz="1600" dirty="0" smtClean="0"/>
                        <a:t>組織内部と外部要因の比較</a:t>
                      </a:r>
                      <a:endParaRPr kumimoji="1" lang="ja-JP" altLang="en-US" sz="1600" dirty="0"/>
                    </a:p>
                  </a:txBody>
                  <a:tcPr anchor="ctr"/>
                </a:tc>
              </a:tr>
              <a:tr h="705678">
                <a:tc>
                  <a:txBody>
                    <a:bodyPr/>
                    <a:lstStyle/>
                    <a:p>
                      <a:pPr algn="ctr"/>
                      <a:r>
                        <a:rPr kumimoji="1" lang="ja-JP" altLang="en-US" sz="1600" dirty="0" smtClean="0"/>
                        <a:t>主張</a:t>
                      </a:r>
                      <a:endParaRPr kumimoji="1" lang="ja-JP" altLang="en-US" sz="1600" dirty="0"/>
                    </a:p>
                  </a:txBody>
                  <a:tcPr anchor="ctr"/>
                </a:tc>
                <a:tc>
                  <a:txBody>
                    <a:bodyPr/>
                    <a:lstStyle/>
                    <a:p>
                      <a:pPr algn="ctr"/>
                      <a:r>
                        <a:rPr kumimoji="1" lang="ja-JP" altLang="en-US" sz="1600" dirty="0" smtClean="0"/>
                        <a:t>パフォーマンスを参照点に基づいて相対的に捉えることの重要性</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外部環境に対する企業のポジションを参照点に基づいて相対的に捉えることの重要性</a:t>
                      </a:r>
                      <a:endParaRPr kumimoji="1" lang="ja-JP" altLang="en-US" sz="1600" dirty="0" smtClean="0"/>
                    </a:p>
                  </a:txBody>
                  <a:tcPr anchor="ctr"/>
                </a:tc>
              </a:tr>
            </a:tbl>
          </a:graphicData>
        </a:graphic>
      </p:graphicFrame>
      <p:sp>
        <p:nvSpPr>
          <p:cNvPr id="9" name="テキスト ボックス 8"/>
          <p:cNvSpPr txBox="1"/>
          <p:nvPr/>
        </p:nvSpPr>
        <p:spPr>
          <a:xfrm>
            <a:off x="5723433" y="5301208"/>
            <a:ext cx="3529087" cy="369332"/>
          </a:xfrm>
          <a:prstGeom prst="rect">
            <a:avLst/>
          </a:prstGeom>
          <a:noFill/>
        </p:spPr>
        <p:txBody>
          <a:bodyPr wrap="square" rtlCol="0">
            <a:spAutoFit/>
          </a:bodyPr>
          <a:lstStyle/>
          <a:p>
            <a:r>
              <a:rPr kumimoji="1" lang="en-US" altLang="ja-JP" dirty="0" err="1" smtClean="0"/>
              <a:t>Shinkle</a:t>
            </a:r>
            <a:r>
              <a:rPr kumimoji="1" lang="en-US" altLang="ja-JP" dirty="0" smtClean="0"/>
              <a:t> (2012)</a:t>
            </a:r>
            <a:r>
              <a:rPr kumimoji="1" lang="ja-JP" altLang="en-US" dirty="0" smtClean="0"/>
              <a:t>をもとに筆者作成</a:t>
            </a:r>
            <a:endParaRPr kumimoji="1" lang="ja-JP" altLang="en-US" dirty="0"/>
          </a:p>
        </p:txBody>
      </p:sp>
      <p:sp>
        <p:nvSpPr>
          <p:cNvPr id="3" name="角丸四角形 2"/>
          <p:cNvSpPr/>
          <p:nvPr/>
        </p:nvSpPr>
        <p:spPr>
          <a:xfrm>
            <a:off x="1907704" y="1628800"/>
            <a:ext cx="3096344" cy="35283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325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参照点理論</a:t>
            </a:r>
            <a:r>
              <a:rPr lang="ja-JP" altLang="en-US" dirty="0"/>
              <a:t>と</a:t>
            </a:r>
            <a:r>
              <a:rPr lang="ja-JP" altLang="en-US" dirty="0" smtClean="0"/>
              <a:t>は何か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000" dirty="0" smtClean="0"/>
              <a:t>参照点</a:t>
            </a:r>
            <a:endParaRPr kumimoji="1" lang="en-US" altLang="ja-JP" sz="2000" dirty="0" smtClean="0"/>
          </a:p>
          <a:p>
            <a:pPr lvl="1"/>
            <a:r>
              <a:rPr lang="ja-JP" altLang="en-US" sz="1800" dirty="0"/>
              <a:t>「</a:t>
            </a:r>
            <a:r>
              <a:rPr lang="ja-JP" altLang="en-US" sz="1800" dirty="0" smtClean="0"/>
              <a:t>意思決定者が満足する最低限度の水準（</a:t>
            </a:r>
            <a:r>
              <a:rPr lang="en-US" altLang="ja-JP" sz="1800" dirty="0" smtClean="0"/>
              <a:t>Schneider, 1992: 1053</a:t>
            </a:r>
            <a:r>
              <a:rPr lang="ja-JP" altLang="en-US" sz="1800" dirty="0" smtClean="0"/>
              <a:t>）」</a:t>
            </a:r>
            <a:endParaRPr lang="en-US" altLang="ja-JP" sz="1800" dirty="0" smtClean="0"/>
          </a:p>
          <a:p>
            <a:pPr lvl="1"/>
            <a:endParaRPr kumimoji="1" lang="en-US" altLang="ja-JP" sz="1800" dirty="0" smtClean="0"/>
          </a:p>
          <a:p>
            <a:r>
              <a:rPr kumimoji="1" lang="ja-JP" altLang="en-US" sz="2000" dirty="0" smtClean="0"/>
              <a:t>参照点の前提</a:t>
            </a:r>
            <a:endParaRPr kumimoji="1" lang="en-US" altLang="ja-JP" sz="2000" dirty="0" smtClean="0"/>
          </a:p>
          <a:p>
            <a:pPr lvl="1"/>
            <a:r>
              <a:rPr kumimoji="1" lang="ja-JP" altLang="en-US" sz="1800" dirty="0" smtClean="0"/>
              <a:t>パフォーマンスが参照点よりも上か下かで成功</a:t>
            </a:r>
            <a:r>
              <a:rPr lang="ja-JP" altLang="en-US" sz="1800" dirty="0"/>
              <a:t>と</a:t>
            </a:r>
            <a:r>
              <a:rPr kumimoji="1" lang="ja-JP" altLang="en-US" sz="1800" dirty="0" smtClean="0"/>
              <a:t>失敗を認識 </a:t>
            </a:r>
            <a:r>
              <a:rPr kumimoji="1" lang="en-US" altLang="ja-JP" sz="1800" dirty="0" smtClean="0"/>
              <a:t>(</a:t>
            </a:r>
            <a:r>
              <a:rPr kumimoji="1" lang="en-US" altLang="ja-JP" sz="1800" dirty="0" err="1" smtClean="0"/>
              <a:t>Greve</a:t>
            </a:r>
            <a:r>
              <a:rPr kumimoji="1" lang="en-US" altLang="ja-JP" sz="1800" dirty="0" smtClean="0"/>
              <a:t>, 2013)</a:t>
            </a:r>
          </a:p>
          <a:p>
            <a:pPr lvl="1"/>
            <a:r>
              <a:rPr lang="ja-JP" altLang="en-US" sz="1800" dirty="0" smtClean="0"/>
              <a:t>この成功か失敗の認識は、限定合理的なマネージャーの簡素化プロセスの結果 </a:t>
            </a:r>
            <a:r>
              <a:rPr lang="en-US" altLang="ja-JP" sz="1800" dirty="0" smtClean="0"/>
              <a:t>(</a:t>
            </a:r>
            <a:r>
              <a:rPr lang="en-US" altLang="ja-JP" sz="1800" dirty="0" err="1" smtClean="0"/>
              <a:t>Greve</a:t>
            </a:r>
            <a:r>
              <a:rPr lang="en-US" altLang="ja-JP" sz="1800" dirty="0" smtClean="0"/>
              <a:t>, 1998)</a:t>
            </a:r>
          </a:p>
          <a:p>
            <a:pPr lvl="1"/>
            <a:r>
              <a:rPr lang="ja-JP" altLang="en-US" sz="1800" dirty="0" smtClean="0"/>
              <a:t>フィードバックに満足できないとき、参照点に基づいて満足できる解の探索をはじめる </a:t>
            </a:r>
            <a:r>
              <a:rPr lang="en-US" altLang="ja-JP" sz="1800" dirty="0" smtClean="0"/>
              <a:t>(</a:t>
            </a:r>
            <a:r>
              <a:rPr lang="en-US" altLang="ja-JP" sz="1800" dirty="0"/>
              <a:t>Schneider, 1992</a:t>
            </a:r>
            <a:r>
              <a:rPr lang="en-US" altLang="ja-JP" sz="1800" dirty="0" smtClean="0"/>
              <a:t>)</a:t>
            </a:r>
          </a:p>
          <a:p>
            <a:pPr lvl="1"/>
            <a:endParaRPr lang="en-US" altLang="ja-JP" sz="1800" dirty="0" smtClean="0"/>
          </a:p>
          <a:p>
            <a:r>
              <a:rPr kumimoji="1" lang="ja-JP" altLang="en-US" sz="2000" dirty="0" smtClean="0"/>
              <a:t>先行研究</a:t>
            </a:r>
            <a:endParaRPr kumimoji="1" lang="en-US" altLang="ja-JP" sz="2000" dirty="0" smtClean="0"/>
          </a:p>
          <a:p>
            <a:pPr lvl="1"/>
            <a:r>
              <a:rPr lang="en-US" altLang="ja-JP" sz="1800" dirty="0" err="1"/>
              <a:t>Greve</a:t>
            </a:r>
            <a:r>
              <a:rPr lang="en-US" altLang="ja-JP" sz="1800" dirty="0"/>
              <a:t> (1998</a:t>
            </a:r>
            <a:r>
              <a:rPr lang="en-US" altLang="ja-JP" sz="1800" dirty="0" smtClean="0"/>
              <a:t>)</a:t>
            </a:r>
          </a:p>
          <a:p>
            <a:pPr lvl="2"/>
            <a:r>
              <a:rPr lang="ja-JP" altLang="en-US" sz="1600" dirty="0"/>
              <a:t>自社のパフォーマンスが参照点よりも低いとき、企業は自らのマーケットポジションを変更</a:t>
            </a:r>
            <a:r>
              <a:rPr lang="ja-JP" altLang="en-US" sz="1600" dirty="0" smtClean="0"/>
              <a:t>する（リスキーな行動を起こす）</a:t>
            </a:r>
            <a:endParaRPr lang="en-US" altLang="ja-JP" sz="1800" dirty="0" smtClean="0"/>
          </a:p>
          <a:p>
            <a:pPr lvl="1"/>
            <a:r>
              <a:rPr lang="en-US" altLang="ja-JP" sz="1800" dirty="0" err="1" smtClean="0"/>
              <a:t>Giachetti</a:t>
            </a:r>
            <a:r>
              <a:rPr lang="en-US" altLang="ja-JP" sz="1800" dirty="0" smtClean="0"/>
              <a:t> &amp; </a:t>
            </a:r>
            <a:r>
              <a:rPr lang="en-US" altLang="ja-JP" sz="1800" dirty="0" err="1" smtClean="0"/>
              <a:t>Lampel</a:t>
            </a:r>
            <a:r>
              <a:rPr lang="en-US" altLang="ja-JP" sz="1800" dirty="0" smtClean="0"/>
              <a:t> (2010)</a:t>
            </a:r>
          </a:p>
          <a:p>
            <a:pPr lvl="2"/>
            <a:r>
              <a:rPr lang="ja-JP" altLang="en-US" sz="1600" dirty="0"/>
              <a:t>自社のパフォーマンスが参照点よりも低いとき</a:t>
            </a:r>
            <a:r>
              <a:rPr lang="ja-JP" altLang="en-US" sz="1600" dirty="0" smtClean="0"/>
              <a:t>、企業はイノベーションのペースを増加させる（リスキーな行動を起こす）</a:t>
            </a:r>
            <a:endParaRPr lang="ja-JP" altLang="en-US" sz="1600" dirty="0"/>
          </a:p>
          <a:p>
            <a:pPr lvl="1"/>
            <a:endParaRPr lang="ja-JP" altLang="en-US" sz="1800" dirty="0"/>
          </a:p>
          <a:p>
            <a:endParaRPr kumimoji="1" lang="en-US" altLang="ja-JP" sz="2000" dirty="0" smtClean="0"/>
          </a:p>
          <a:p>
            <a:endParaRPr kumimoji="1" lang="ja-JP" altLang="en-US" sz="20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10</a:t>
            </a:fld>
            <a:endParaRPr lang="en-US" altLang="ja-JP"/>
          </a:p>
        </p:txBody>
      </p:sp>
    </p:spTree>
    <p:extLst>
      <p:ext uri="{BB962C8B-B14F-4D97-AF65-F5344CB8AC3E}">
        <p14:creationId xmlns:p14="http://schemas.microsoft.com/office/powerpoint/2010/main" val="22574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本研究のフォーカス</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11</a:t>
            </a:fld>
            <a:endParaRPr lang="en-US" altLang="ja-JP"/>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721802109"/>
              </p:ext>
            </p:extLst>
          </p:nvPr>
        </p:nvGraphicFramePr>
        <p:xfrm>
          <a:off x="179165" y="1628800"/>
          <a:ext cx="8785671" cy="3528391"/>
        </p:xfrm>
        <a:graphic>
          <a:graphicData uri="http://schemas.openxmlformats.org/drawingml/2006/table">
            <a:tbl>
              <a:tblPr firstRow="1" bandRow="1">
                <a:tableStyleId>{21E4AEA4-8DFA-4A89-87EB-49C32662AFE0}</a:tableStyleId>
              </a:tblPr>
              <a:tblGrid>
                <a:gridCol w="1768092"/>
                <a:gridCol w="3056444"/>
                <a:gridCol w="3961135"/>
              </a:tblGrid>
              <a:tr h="1002806">
                <a:tc>
                  <a:txBody>
                    <a:bodyPr/>
                    <a:lstStyle/>
                    <a:p>
                      <a:pPr algn="ctr"/>
                      <a:endParaRPr kumimoji="1" lang="ja-JP" altLang="en-US" sz="1600" dirty="0"/>
                    </a:p>
                  </a:txBody>
                  <a:tcPr anchor="ctr"/>
                </a:tc>
                <a:tc>
                  <a:txBody>
                    <a:bodyPr/>
                    <a:lstStyle/>
                    <a:p>
                      <a:pPr algn="ctr"/>
                      <a:r>
                        <a:rPr kumimoji="1" lang="ja-JP" altLang="en-US" sz="1600" baseline="0" dirty="0" smtClean="0"/>
                        <a:t>企業の行動理論</a:t>
                      </a:r>
                      <a:endParaRPr kumimoji="1" lang="en-US" altLang="ja-JP" sz="16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a:t>
                      </a:r>
                      <a:r>
                        <a:rPr lang="en-US" altLang="ja-JP" sz="1600" dirty="0" err="1" smtClean="0"/>
                        <a:t>Cyert</a:t>
                      </a:r>
                      <a:r>
                        <a:rPr lang="en-US" altLang="ja-JP" sz="1600" dirty="0" smtClean="0"/>
                        <a:t> &amp; March, 1963)</a:t>
                      </a:r>
                    </a:p>
                  </a:txBody>
                  <a:tcPr anchor="ctr"/>
                </a:tc>
                <a:tc>
                  <a:txBody>
                    <a:bodyPr/>
                    <a:lstStyle/>
                    <a:p>
                      <a:pPr algn="ctr"/>
                      <a:r>
                        <a:rPr kumimoji="1" lang="ja-JP" altLang="en-US" sz="1600" dirty="0" smtClean="0"/>
                        <a:t>戦略的参照点理論</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a:t>
                      </a:r>
                      <a:r>
                        <a:rPr lang="en-US" altLang="ja-JP" sz="1600" dirty="0" err="1" smtClean="0"/>
                        <a:t>Fiegenbaum</a:t>
                      </a:r>
                      <a:r>
                        <a:rPr lang="en-US" altLang="ja-JP" sz="1600" dirty="0" smtClean="0"/>
                        <a:t>, Hart, &amp; </a:t>
                      </a:r>
                      <a:r>
                        <a:rPr lang="en-US" altLang="ja-JP" sz="1600" dirty="0" err="1" smtClean="0"/>
                        <a:t>Schendel</a:t>
                      </a:r>
                      <a:r>
                        <a:rPr lang="en-US" altLang="ja-JP" sz="1600" dirty="0" smtClean="0"/>
                        <a:t>, 1996)</a:t>
                      </a:r>
                    </a:p>
                  </a:txBody>
                  <a:tcPr anchor="ctr"/>
                </a:tc>
              </a:tr>
              <a:tr h="408551">
                <a:tc>
                  <a:txBody>
                    <a:bodyPr/>
                    <a:lstStyle/>
                    <a:p>
                      <a:pPr algn="ctr"/>
                      <a:r>
                        <a:rPr kumimoji="1" lang="ja-JP" altLang="en-US" sz="1600" dirty="0" smtClean="0"/>
                        <a:t>組織</a:t>
                      </a:r>
                      <a:endParaRPr kumimoji="1" lang="ja-JP" altLang="en-US" sz="1600" dirty="0"/>
                    </a:p>
                  </a:txBody>
                  <a:tcPr anchor="ctr"/>
                </a:tc>
                <a:tc>
                  <a:txBody>
                    <a:bodyPr/>
                    <a:lstStyle/>
                    <a:p>
                      <a:pPr algn="ctr"/>
                      <a:r>
                        <a:rPr kumimoji="1" lang="ja-JP" altLang="en-US" sz="1600" dirty="0" smtClean="0"/>
                        <a:t>目的志向</a:t>
                      </a:r>
                      <a:endParaRPr kumimoji="1" lang="ja-JP" altLang="en-US" sz="1600" dirty="0"/>
                    </a:p>
                  </a:txBody>
                  <a:tcPr anchor="ctr"/>
                </a:tc>
                <a:tc>
                  <a:txBody>
                    <a:bodyPr/>
                    <a:lstStyle/>
                    <a:p>
                      <a:pPr algn="ctr"/>
                      <a:r>
                        <a:rPr kumimoji="1" lang="ja-JP" altLang="en-US" sz="1600" dirty="0" smtClean="0"/>
                        <a:t>外部環境とのマッチング</a:t>
                      </a:r>
                      <a:endParaRPr kumimoji="1" lang="ja-JP" altLang="en-US" sz="1600" dirty="0"/>
                    </a:p>
                  </a:txBody>
                  <a:tcPr anchor="ctr"/>
                </a:tc>
              </a:tr>
              <a:tr h="705678">
                <a:tc>
                  <a:txBody>
                    <a:bodyPr/>
                    <a:lstStyle/>
                    <a:p>
                      <a:pPr algn="ctr"/>
                      <a:r>
                        <a:rPr kumimoji="1" lang="ja-JP" altLang="en-US" sz="1600" dirty="0" smtClean="0"/>
                        <a:t>意思決定の</a:t>
                      </a:r>
                      <a:endParaRPr kumimoji="1" lang="en-US" altLang="ja-JP" sz="1600" dirty="0" smtClean="0"/>
                    </a:p>
                    <a:p>
                      <a:pPr algn="ctr"/>
                      <a:r>
                        <a:rPr kumimoji="1" lang="ja-JP" altLang="en-US" sz="1600" dirty="0" smtClean="0"/>
                        <a:t>ルール</a:t>
                      </a:r>
                      <a:endParaRPr kumimoji="1" lang="ja-JP" altLang="en-US" sz="1600" dirty="0"/>
                    </a:p>
                  </a:txBody>
                  <a:tcPr anchor="ctr"/>
                </a:tc>
                <a:tc>
                  <a:txBody>
                    <a:bodyPr/>
                    <a:lstStyle/>
                    <a:p>
                      <a:pPr algn="ctr"/>
                      <a:r>
                        <a:rPr kumimoji="1" lang="ja-JP" altLang="en-US" sz="1600" dirty="0" smtClean="0"/>
                        <a:t>パフォーマンスに対する満足</a:t>
                      </a:r>
                      <a:endParaRPr kumimoji="1" lang="en-US" altLang="ja-JP" sz="1600" dirty="0" smtClean="0"/>
                    </a:p>
                  </a:txBody>
                  <a:tcPr anchor="ctr"/>
                </a:tc>
                <a:tc>
                  <a:txBody>
                    <a:bodyPr/>
                    <a:lstStyle/>
                    <a:p>
                      <a:pPr algn="ctr"/>
                      <a:r>
                        <a:rPr kumimoji="1" lang="ja-JP" altLang="en-US" sz="1600" dirty="0" smtClean="0"/>
                        <a:t>問題を脅威と捉えるのか機会と</a:t>
                      </a:r>
                      <a:endParaRPr kumimoji="1" lang="en-US" altLang="ja-JP" sz="1600" dirty="0" smtClean="0"/>
                    </a:p>
                    <a:p>
                      <a:pPr algn="ctr"/>
                      <a:r>
                        <a:rPr kumimoji="1" lang="ja-JP" altLang="en-US" sz="1600" dirty="0" smtClean="0"/>
                        <a:t>捉えるのか</a:t>
                      </a:r>
                      <a:endParaRPr kumimoji="1" lang="ja-JP" altLang="en-US" sz="1600" dirty="0"/>
                    </a:p>
                  </a:txBody>
                  <a:tcPr anchor="ctr"/>
                </a:tc>
              </a:tr>
              <a:tr h="705678">
                <a:tc>
                  <a:txBody>
                    <a:bodyPr/>
                    <a:lstStyle/>
                    <a:p>
                      <a:pPr algn="ctr"/>
                      <a:r>
                        <a:rPr kumimoji="1" lang="ja-JP" altLang="en-US" sz="1600" dirty="0" smtClean="0"/>
                        <a:t>参照点の</a:t>
                      </a:r>
                      <a:endParaRPr kumimoji="1" lang="en-US" altLang="ja-JP" sz="1600" dirty="0" smtClean="0"/>
                    </a:p>
                    <a:p>
                      <a:pPr algn="ctr"/>
                      <a:r>
                        <a:rPr kumimoji="1" lang="ja-JP" altLang="en-US" sz="1600" dirty="0" smtClean="0"/>
                        <a:t>決定要因</a:t>
                      </a:r>
                      <a:endParaRPr kumimoji="1" lang="ja-JP" altLang="en-US" sz="1600" dirty="0"/>
                    </a:p>
                  </a:txBody>
                  <a:tcPr anchor="ctr"/>
                </a:tc>
                <a:tc>
                  <a:txBody>
                    <a:bodyPr/>
                    <a:lstStyle/>
                    <a:p>
                      <a:pPr algn="ctr"/>
                      <a:r>
                        <a:rPr kumimoji="1" lang="ja-JP" altLang="en-US" sz="1600" dirty="0" smtClean="0"/>
                        <a:t>社会的（他社）、歴史的（自社の過去）との比較</a:t>
                      </a:r>
                      <a:endParaRPr kumimoji="1" lang="ja-JP" altLang="en-US" sz="1600" dirty="0"/>
                    </a:p>
                  </a:txBody>
                  <a:tcPr anchor="ctr"/>
                </a:tc>
                <a:tc>
                  <a:txBody>
                    <a:bodyPr/>
                    <a:lstStyle/>
                    <a:p>
                      <a:pPr algn="ctr"/>
                      <a:r>
                        <a:rPr kumimoji="1" lang="ja-JP" altLang="en-US" sz="1600" dirty="0" smtClean="0"/>
                        <a:t>組織内部と外部要因の比較</a:t>
                      </a:r>
                      <a:endParaRPr kumimoji="1" lang="ja-JP" altLang="en-US" sz="1600" dirty="0"/>
                    </a:p>
                  </a:txBody>
                  <a:tcPr anchor="ctr"/>
                </a:tc>
              </a:tr>
              <a:tr h="705678">
                <a:tc>
                  <a:txBody>
                    <a:bodyPr/>
                    <a:lstStyle/>
                    <a:p>
                      <a:pPr algn="ctr"/>
                      <a:r>
                        <a:rPr kumimoji="1" lang="ja-JP" altLang="en-US" sz="1600" dirty="0" smtClean="0"/>
                        <a:t>主張</a:t>
                      </a:r>
                      <a:endParaRPr kumimoji="1" lang="ja-JP" altLang="en-US" sz="1600" dirty="0"/>
                    </a:p>
                  </a:txBody>
                  <a:tcPr anchor="ctr"/>
                </a:tc>
                <a:tc>
                  <a:txBody>
                    <a:bodyPr/>
                    <a:lstStyle/>
                    <a:p>
                      <a:pPr algn="ctr"/>
                      <a:r>
                        <a:rPr kumimoji="1" lang="ja-JP" altLang="en-US" sz="1600" dirty="0" smtClean="0"/>
                        <a:t>パフォーマンスを参照点に基づいて相対的に捉えることの重要性</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外部環境に対する企業のポジションを参照点に基づいて相対的に捉えることの重要性</a:t>
                      </a:r>
                      <a:endParaRPr kumimoji="1" lang="ja-JP" altLang="en-US" sz="1600" dirty="0" smtClean="0"/>
                    </a:p>
                  </a:txBody>
                  <a:tcPr anchor="ctr"/>
                </a:tc>
              </a:tr>
            </a:tbl>
          </a:graphicData>
        </a:graphic>
      </p:graphicFrame>
      <p:sp>
        <p:nvSpPr>
          <p:cNvPr id="9" name="テキスト ボックス 8"/>
          <p:cNvSpPr txBox="1"/>
          <p:nvPr/>
        </p:nvSpPr>
        <p:spPr>
          <a:xfrm>
            <a:off x="5723433" y="5301208"/>
            <a:ext cx="3529087" cy="369332"/>
          </a:xfrm>
          <a:prstGeom prst="rect">
            <a:avLst/>
          </a:prstGeom>
          <a:noFill/>
        </p:spPr>
        <p:txBody>
          <a:bodyPr wrap="square" rtlCol="0">
            <a:spAutoFit/>
          </a:bodyPr>
          <a:lstStyle/>
          <a:p>
            <a:r>
              <a:rPr kumimoji="1" lang="en-US" altLang="ja-JP" dirty="0" err="1" smtClean="0"/>
              <a:t>Shinkle</a:t>
            </a:r>
            <a:r>
              <a:rPr kumimoji="1" lang="en-US" altLang="ja-JP" dirty="0" smtClean="0"/>
              <a:t> (2012)</a:t>
            </a:r>
            <a:r>
              <a:rPr kumimoji="1" lang="ja-JP" altLang="en-US" dirty="0" smtClean="0"/>
              <a:t>をもとに筆者作成</a:t>
            </a:r>
            <a:endParaRPr kumimoji="1" lang="ja-JP" altLang="en-US" dirty="0"/>
          </a:p>
        </p:txBody>
      </p:sp>
      <p:sp>
        <p:nvSpPr>
          <p:cNvPr id="3" name="角丸四角形 2"/>
          <p:cNvSpPr/>
          <p:nvPr/>
        </p:nvSpPr>
        <p:spPr>
          <a:xfrm>
            <a:off x="5004048" y="1628800"/>
            <a:ext cx="3960440" cy="35283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591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14288"/>
            <a:ext cx="8136582" cy="850901"/>
          </a:xfrm>
        </p:spPr>
        <p:txBody>
          <a:bodyPr/>
          <a:lstStyle/>
          <a:p>
            <a:r>
              <a:rPr kumimoji="1" lang="ja-JP" altLang="en-US" dirty="0" smtClean="0"/>
              <a:t>政治的不確実性参照点（本研究のフォーカス）</a:t>
            </a:r>
            <a:endParaRPr kumimoji="1" lang="ja-JP" altLang="en-US" dirty="0"/>
          </a:p>
        </p:txBody>
      </p:sp>
      <p:sp>
        <p:nvSpPr>
          <p:cNvPr id="3" name="コンテンツ プレースホルダー 2"/>
          <p:cNvSpPr>
            <a:spLocks noGrp="1"/>
          </p:cNvSpPr>
          <p:nvPr>
            <p:ph idx="1"/>
          </p:nvPr>
        </p:nvSpPr>
        <p:spPr/>
        <p:txBody>
          <a:bodyPr/>
          <a:lstStyle/>
          <a:p>
            <a:r>
              <a:rPr lang="ja-JP" altLang="en-US" sz="2000" dirty="0" smtClean="0"/>
              <a:t>政治的不確実性参照点</a:t>
            </a:r>
            <a:r>
              <a:rPr lang="ja-JP" altLang="en-US" sz="2000" dirty="0"/>
              <a:t>の定義</a:t>
            </a:r>
            <a:endParaRPr lang="en-US" altLang="ja-JP" sz="2000" dirty="0"/>
          </a:p>
          <a:p>
            <a:pPr lvl="1"/>
            <a:r>
              <a:rPr lang="ja-JP" altLang="en-US" sz="1800" dirty="0" smtClean="0"/>
              <a:t>企業</a:t>
            </a:r>
            <a:r>
              <a:rPr lang="ja-JP" altLang="en-US" sz="1800" dirty="0"/>
              <a:t>が活動を行っている現地国の</a:t>
            </a:r>
            <a:r>
              <a:rPr lang="ja-JP" altLang="en-US" sz="1800" dirty="0" smtClean="0"/>
              <a:t>政治的不確実性</a:t>
            </a:r>
            <a:endParaRPr lang="en-US" altLang="ja-JP" sz="1800" dirty="0" smtClean="0"/>
          </a:p>
          <a:p>
            <a:pPr lvl="1"/>
            <a:r>
              <a:rPr lang="ja-JP" altLang="en-US" sz="1800" dirty="0" smtClean="0"/>
              <a:t>企業が耐えうる、最低限の政治的不確実性水準</a:t>
            </a:r>
            <a:endParaRPr lang="en-US" altLang="ja-JP" sz="1800" dirty="0" smtClean="0"/>
          </a:p>
          <a:p>
            <a:pPr lvl="1"/>
            <a:endParaRPr lang="ja-JP" altLang="en-US" sz="1800" dirty="0"/>
          </a:p>
          <a:p>
            <a:r>
              <a:rPr lang="ja-JP" altLang="en-US" sz="2000" dirty="0" smtClean="0"/>
              <a:t>環境</a:t>
            </a:r>
            <a:r>
              <a:rPr lang="ja-JP" altLang="en-US" sz="2000" dirty="0"/>
              <a:t>解釈</a:t>
            </a:r>
            <a:endParaRPr lang="en-US" altLang="ja-JP" sz="2000" dirty="0"/>
          </a:p>
          <a:p>
            <a:pPr lvl="1"/>
            <a:r>
              <a:rPr lang="ja-JP" altLang="en-US" sz="1800" dirty="0"/>
              <a:t>現地国の外部環境は複雑ゆえ、限定合理的なマネージャーが環境のすべてを理解することは困難（</a:t>
            </a:r>
            <a:r>
              <a:rPr lang="en-US" altLang="ja-JP" sz="1800" dirty="0"/>
              <a:t>Simon, 1962</a:t>
            </a:r>
            <a:r>
              <a:rPr lang="ja-JP" altLang="en-US" sz="1800" dirty="0"/>
              <a:t>）</a:t>
            </a:r>
            <a:endParaRPr lang="en-US" altLang="ja-JP" sz="1800" dirty="0"/>
          </a:p>
          <a:p>
            <a:pPr lvl="1"/>
            <a:r>
              <a:rPr lang="ja-JP" altLang="en-US" sz="1800" dirty="0"/>
              <a:t>パフォーマンスと同様に、</a:t>
            </a:r>
            <a:r>
              <a:rPr lang="ja-JP" altLang="en-US" sz="1800" dirty="0" smtClean="0"/>
              <a:t>政治的不確実性の</a:t>
            </a:r>
            <a:r>
              <a:rPr lang="ja-JP" altLang="en-US" sz="1800" dirty="0"/>
              <a:t>解釈もマネージャーの簡素化プロセスの結果</a:t>
            </a:r>
            <a:endParaRPr lang="en-US" altLang="ja-JP" sz="1800" dirty="0"/>
          </a:p>
          <a:p>
            <a:pPr lvl="1"/>
            <a:endParaRPr lang="en-US" altLang="ja-JP" sz="1800" dirty="0"/>
          </a:p>
          <a:p>
            <a:r>
              <a:rPr lang="ja-JP" altLang="en-US" sz="2000" dirty="0" smtClean="0"/>
              <a:t>参照点と政治的不確実性</a:t>
            </a:r>
            <a:endParaRPr lang="en-US" altLang="ja-JP" sz="2000" dirty="0" smtClean="0"/>
          </a:p>
          <a:p>
            <a:pPr lvl="1"/>
            <a:r>
              <a:rPr lang="ja-JP" altLang="en-US" sz="1800" dirty="0" smtClean="0"/>
              <a:t>政治的不確実性参照点</a:t>
            </a:r>
            <a:r>
              <a:rPr lang="ja-JP" altLang="en-US" sz="1800" dirty="0"/>
              <a:t>の上か下かによって</a:t>
            </a:r>
            <a:r>
              <a:rPr lang="ja-JP" altLang="en-US" sz="1800" dirty="0" smtClean="0"/>
              <a:t>、現地国の政治的不確実性を解釈</a:t>
            </a:r>
            <a:endParaRPr lang="en-US" altLang="ja-JP" sz="1800" dirty="0" smtClean="0"/>
          </a:p>
          <a:p>
            <a:pPr lvl="1"/>
            <a:r>
              <a:rPr lang="ja-JP" altLang="en-US" sz="1800" dirty="0"/>
              <a:t>現地国の</a:t>
            </a:r>
            <a:r>
              <a:rPr lang="ja-JP" altLang="en-US" sz="1800" dirty="0" smtClean="0"/>
              <a:t>政治的不確実性をどのように解釈するのかは、政治的不確実性参照点よりも上か下かによって異なる</a:t>
            </a:r>
            <a:endParaRPr lang="ja-JP" altLang="en-US" sz="18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12</a:t>
            </a:fld>
            <a:endParaRPr lang="en-US" altLang="ja-JP"/>
          </a:p>
        </p:txBody>
      </p:sp>
    </p:spTree>
    <p:extLst>
      <p:ext uri="{BB962C8B-B14F-4D97-AF65-F5344CB8AC3E}">
        <p14:creationId xmlns:p14="http://schemas.microsoft.com/office/powerpoint/2010/main" val="77197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仮説の構造</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13</a:t>
            </a:fld>
            <a:endParaRPr lang="en-US" altLang="ja-JP"/>
          </a:p>
        </p:txBody>
      </p:sp>
      <p:sp>
        <p:nvSpPr>
          <p:cNvPr id="13" name="テキスト ボックス 12"/>
          <p:cNvSpPr txBox="1"/>
          <p:nvPr/>
        </p:nvSpPr>
        <p:spPr>
          <a:xfrm>
            <a:off x="323528" y="3258128"/>
            <a:ext cx="1512168" cy="369332"/>
          </a:xfrm>
          <a:prstGeom prst="rect">
            <a:avLst/>
          </a:prstGeom>
          <a:noFill/>
        </p:spPr>
        <p:txBody>
          <a:bodyPr wrap="square" rtlCol="0">
            <a:spAutoFit/>
          </a:bodyPr>
          <a:lstStyle/>
          <a:p>
            <a:r>
              <a:rPr kumimoji="1" lang="ja-JP" altLang="en-US" dirty="0" smtClean="0"/>
              <a:t>投資行動</a:t>
            </a:r>
            <a:endParaRPr kumimoji="1" lang="ja-JP" altLang="en-US" dirty="0"/>
          </a:p>
        </p:txBody>
      </p:sp>
      <p:cxnSp>
        <p:nvCxnSpPr>
          <p:cNvPr id="10" name="直線コネクタ 9"/>
          <p:cNvCxnSpPr/>
          <p:nvPr/>
        </p:nvCxnSpPr>
        <p:spPr>
          <a:xfrm>
            <a:off x="4932040" y="1673952"/>
            <a:ext cx="0" cy="4104456"/>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907704" y="3258128"/>
            <a:ext cx="3024336" cy="136815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932039" y="3258128"/>
            <a:ext cx="3168353" cy="136815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843808" y="998370"/>
            <a:ext cx="4302262" cy="369332"/>
          </a:xfrm>
          <a:prstGeom prst="rect">
            <a:avLst/>
          </a:prstGeom>
          <a:noFill/>
        </p:spPr>
        <p:txBody>
          <a:bodyPr wrap="square" rtlCol="0">
            <a:spAutoFit/>
          </a:bodyPr>
          <a:lstStyle/>
          <a:p>
            <a:r>
              <a:rPr lang="ja-JP" altLang="en-US" dirty="0" smtClean="0"/>
              <a:t>企業が保有する政治的不確実性参照点</a:t>
            </a:r>
            <a:endParaRPr kumimoji="1" lang="ja-JP" altLang="en-US" dirty="0"/>
          </a:p>
        </p:txBody>
      </p:sp>
      <p:sp>
        <p:nvSpPr>
          <p:cNvPr id="22" name="テキスト ボックス 21"/>
          <p:cNvSpPr txBox="1"/>
          <p:nvPr/>
        </p:nvSpPr>
        <p:spPr>
          <a:xfrm>
            <a:off x="1835696" y="5850416"/>
            <a:ext cx="3024336" cy="646331"/>
          </a:xfrm>
          <a:prstGeom prst="rect">
            <a:avLst/>
          </a:prstGeom>
          <a:noFill/>
        </p:spPr>
        <p:txBody>
          <a:bodyPr wrap="square" rtlCol="0">
            <a:spAutoFit/>
          </a:bodyPr>
          <a:lstStyle/>
          <a:p>
            <a:pPr algn="ctr"/>
            <a:r>
              <a:rPr kumimoji="1" lang="ja-JP" altLang="en-US" dirty="0" smtClean="0"/>
              <a:t>参照点より下の</a:t>
            </a:r>
            <a:endParaRPr kumimoji="1" lang="en-US" altLang="ja-JP" dirty="0" smtClean="0"/>
          </a:p>
          <a:p>
            <a:pPr algn="ctr"/>
            <a:r>
              <a:rPr kumimoji="1" lang="ja-JP" altLang="en-US" dirty="0" smtClean="0"/>
              <a:t>政治的不確実性（現地国）</a:t>
            </a:r>
            <a:endParaRPr kumimoji="1" lang="ja-JP" altLang="en-US" dirty="0"/>
          </a:p>
        </p:txBody>
      </p:sp>
      <p:sp>
        <p:nvSpPr>
          <p:cNvPr id="23" name="テキスト ボックス 22"/>
          <p:cNvSpPr txBox="1"/>
          <p:nvPr/>
        </p:nvSpPr>
        <p:spPr>
          <a:xfrm>
            <a:off x="5220072" y="5850416"/>
            <a:ext cx="3024336" cy="646331"/>
          </a:xfrm>
          <a:prstGeom prst="rect">
            <a:avLst/>
          </a:prstGeom>
          <a:noFill/>
        </p:spPr>
        <p:txBody>
          <a:bodyPr wrap="square" rtlCol="0">
            <a:spAutoFit/>
          </a:bodyPr>
          <a:lstStyle/>
          <a:p>
            <a:pPr algn="ctr"/>
            <a:r>
              <a:rPr lang="ja-JP" altLang="en-US" dirty="0"/>
              <a:t>参照点</a:t>
            </a:r>
            <a:r>
              <a:rPr lang="ja-JP" altLang="en-US" dirty="0" smtClean="0"/>
              <a:t>より上の</a:t>
            </a:r>
            <a:endParaRPr lang="en-US" altLang="ja-JP" dirty="0"/>
          </a:p>
          <a:p>
            <a:pPr algn="ctr"/>
            <a:r>
              <a:rPr lang="ja-JP" altLang="en-US" dirty="0" smtClean="0"/>
              <a:t>政治的不確実性（現地国）</a:t>
            </a:r>
            <a:endParaRPr lang="ja-JP" altLang="en-US" dirty="0"/>
          </a:p>
        </p:txBody>
      </p:sp>
      <p:cxnSp>
        <p:nvCxnSpPr>
          <p:cNvPr id="24" name="直線コネクタ 23"/>
          <p:cNvCxnSpPr/>
          <p:nvPr/>
        </p:nvCxnSpPr>
        <p:spPr>
          <a:xfrm>
            <a:off x="2015716" y="1996124"/>
            <a:ext cx="6084676" cy="263015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724129" y="4288886"/>
            <a:ext cx="936103" cy="400110"/>
          </a:xfrm>
          <a:prstGeom prst="rect">
            <a:avLst/>
          </a:prstGeom>
          <a:noFill/>
          <a:ln>
            <a:noFill/>
          </a:ln>
        </p:spPr>
        <p:txBody>
          <a:bodyPr wrap="square" rtlCol="0">
            <a:spAutoFit/>
          </a:bodyPr>
          <a:lstStyle/>
          <a:p>
            <a:pPr algn="ctr"/>
            <a:r>
              <a:rPr lang="ja-JP" altLang="en-US" sz="2000" b="1" u="sng" dirty="0"/>
              <a:t>仮説</a:t>
            </a:r>
            <a:r>
              <a:rPr kumimoji="1" lang="en-US" altLang="ja-JP" sz="2000" b="1" u="sng" dirty="0" smtClean="0"/>
              <a:t> 2</a:t>
            </a:r>
            <a:endParaRPr kumimoji="1" lang="ja-JP" altLang="en-US" sz="2000" b="1" u="sng" dirty="0"/>
          </a:p>
        </p:txBody>
      </p:sp>
      <p:cxnSp>
        <p:nvCxnSpPr>
          <p:cNvPr id="20" name="直線矢印コネクタ 19"/>
          <p:cNvCxnSpPr/>
          <p:nvPr/>
        </p:nvCxnSpPr>
        <p:spPr>
          <a:xfrm flipV="1">
            <a:off x="1619672" y="1628800"/>
            <a:ext cx="0" cy="41764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619672" y="5805264"/>
            <a:ext cx="684076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203849" y="4288886"/>
            <a:ext cx="936103" cy="400110"/>
          </a:xfrm>
          <a:prstGeom prst="rect">
            <a:avLst/>
          </a:prstGeom>
          <a:noFill/>
          <a:ln>
            <a:noFill/>
          </a:ln>
        </p:spPr>
        <p:txBody>
          <a:bodyPr wrap="square" rtlCol="0">
            <a:spAutoFit/>
          </a:bodyPr>
          <a:lstStyle/>
          <a:p>
            <a:pPr algn="ctr"/>
            <a:r>
              <a:rPr lang="ja-JP" altLang="en-US" sz="2000" b="1" u="sng" dirty="0"/>
              <a:t>仮説</a:t>
            </a:r>
            <a:r>
              <a:rPr kumimoji="1" lang="en-US" altLang="ja-JP" sz="2000" b="1" u="sng" dirty="0" smtClean="0"/>
              <a:t> </a:t>
            </a:r>
            <a:r>
              <a:rPr lang="en-US" altLang="ja-JP" sz="2000" b="1" u="sng" dirty="0"/>
              <a:t>1</a:t>
            </a:r>
            <a:endParaRPr kumimoji="1" lang="ja-JP" altLang="en-US" sz="2000" b="1" u="sng" dirty="0"/>
          </a:p>
        </p:txBody>
      </p:sp>
      <p:cxnSp>
        <p:nvCxnSpPr>
          <p:cNvPr id="6" name="直線矢印コネクタ 5"/>
          <p:cNvCxnSpPr/>
          <p:nvPr/>
        </p:nvCxnSpPr>
        <p:spPr>
          <a:xfrm>
            <a:off x="4923074" y="1350060"/>
            <a:ext cx="0" cy="2067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1907704" y="1996124"/>
            <a:ext cx="5832946" cy="263015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8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a:spLocks noGrp="1"/>
          </p:cNvSpPr>
          <p:nvPr>
            <p:ph idx="1"/>
          </p:nvPr>
        </p:nvSpPr>
        <p:spPr>
          <a:xfrm>
            <a:off x="457200" y="1268760"/>
            <a:ext cx="8229600" cy="4525963"/>
          </a:xfrm>
        </p:spPr>
        <p:txBody>
          <a:bodyPr/>
          <a:lstStyle/>
          <a:p>
            <a:r>
              <a:rPr lang="ja-JP" altLang="en-US" sz="2000" dirty="0" smtClean="0"/>
              <a:t>仮説</a:t>
            </a:r>
            <a:r>
              <a:rPr lang="en-US" altLang="ja-JP" sz="2000" dirty="0" smtClean="0"/>
              <a:t>1</a:t>
            </a:r>
          </a:p>
          <a:p>
            <a:pPr lvl="1"/>
            <a:r>
              <a:rPr lang="ja-JP" altLang="en-US" sz="1800" dirty="0" smtClean="0"/>
              <a:t>外部環境を簡素化して、参照点</a:t>
            </a:r>
            <a:r>
              <a:rPr lang="ja-JP" altLang="en-US" sz="1800" dirty="0"/>
              <a:t>に基づいて</a:t>
            </a:r>
            <a:r>
              <a:rPr lang="ja-JP" altLang="en-US" sz="1800" dirty="0" smtClean="0"/>
              <a:t>政治的不確実性を解釈</a:t>
            </a:r>
            <a:endParaRPr lang="en-US" altLang="ja-JP" sz="1800" dirty="0"/>
          </a:p>
          <a:p>
            <a:pPr lvl="1"/>
            <a:r>
              <a:rPr lang="ja-JP" altLang="en-US" sz="1800" dirty="0" smtClean="0"/>
              <a:t>政治的不確実性の参照</a:t>
            </a:r>
            <a:r>
              <a:rPr lang="ja-JP" altLang="en-US" sz="1800" dirty="0"/>
              <a:t>点</a:t>
            </a:r>
            <a:r>
              <a:rPr lang="ja-JP" altLang="en-US" sz="1800" dirty="0" smtClean="0"/>
              <a:t>は、企業</a:t>
            </a:r>
            <a:r>
              <a:rPr lang="ja-JP" altLang="en-US" sz="1800" dirty="0"/>
              <a:t>が耐えることができる</a:t>
            </a:r>
            <a:r>
              <a:rPr lang="ja-JP" altLang="en-US" sz="1800" dirty="0" smtClean="0"/>
              <a:t>政治的不確実性の</a:t>
            </a:r>
            <a:r>
              <a:rPr lang="ja-JP" altLang="en-US" sz="1800" dirty="0"/>
              <a:t>最低限の</a:t>
            </a:r>
            <a:r>
              <a:rPr lang="ja-JP" altLang="en-US" sz="1800" dirty="0" smtClean="0"/>
              <a:t>水準</a:t>
            </a:r>
            <a:endParaRPr lang="en-US" altLang="ja-JP" sz="1800" dirty="0" smtClean="0"/>
          </a:p>
          <a:p>
            <a:pPr lvl="1"/>
            <a:r>
              <a:rPr lang="ja-JP" altLang="en-US" sz="1800" dirty="0" smtClean="0"/>
              <a:t>多国籍企業が保有する政治的不確実性参照点よりも下であれば機会と解釈</a:t>
            </a:r>
            <a:endParaRPr lang="en-US" altLang="ja-JP" sz="1800" dirty="0"/>
          </a:p>
          <a:p>
            <a:pPr lvl="1"/>
            <a:r>
              <a:rPr lang="ja-JP" altLang="en-US" sz="1800" dirty="0" smtClean="0"/>
              <a:t>参照点に基づいて満足できる解の探索をはじめる</a:t>
            </a:r>
            <a:endParaRPr lang="ja-JP" altLang="en-US" sz="1800" dirty="0"/>
          </a:p>
          <a:p>
            <a:endParaRPr lang="en-US" altLang="ja-JP" sz="2000" dirty="0" smtClean="0"/>
          </a:p>
          <a:p>
            <a:endParaRPr lang="en-US" altLang="ja-JP" sz="2000" dirty="0"/>
          </a:p>
          <a:p>
            <a:endParaRPr lang="en-US" altLang="ja-JP" sz="2000" dirty="0" smtClean="0"/>
          </a:p>
          <a:p>
            <a:r>
              <a:rPr lang="ja-JP" altLang="en-US" sz="2000" dirty="0" smtClean="0"/>
              <a:t>仮説</a:t>
            </a:r>
            <a:r>
              <a:rPr lang="en-US" altLang="ja-JP" sz="2000" dirty="0" smtClean="0"/>
              <a:t>2</a:t>
            </a:r>
          </a:p>
          <a:p>
            <a:pPr lvl="1"/>
            <a:r>
              <a:rPr lang="ja-JP" altLang="en-US" sz="1800" dirty="0" smtClean="0"/>
              <a:t>政治的不確実性の</a:t>
            </a:r>
            <a:r>
              <a:rPr lang="ja-JP" altLang="en-US" sz="1800" dirty="0"/>
              <a:t>参照点は、企業が耐えることができる</a:t>
            </a:r>
            <a:r>
              <a:rPr lang="ja-JP" altLang="en-US" sz="1800" dirty="0" smtClean="0"/>
              <a:t>政治的不確実性の</a:t>
            </a:r>
            <a:r>
              <a:rPr lang="ja-JP" altLang="en-US" sz="1800" dirty="0"/>
              <a:t>最低限の水準</a:t>
            </a:r>
            <a:endParaRPr lang="en-US" altLang="ja-JP" sz="1800" dirty="0"/>
          </a:p>
          <a:p>
            <a:pPr lvl="1"/>
            <a:r>
              <a:rPr lang="ja-JP" altLang="en-US" sz="1800" dirty="0" smtClean="0"/>
              <a:t>多国籍</a:t>
            </a:r>
            <a:r>
              <a:rPr lang="ja-JP" altLang="en-US" sz="1800" dirty="0"/>
              <a:t>企業が保有する</a:t>
            </a:r>
            <a:r>
              <a:rPr lang="ja-JP" altLang="en-US" sz="1800" dirty="0" smtClean="0"/>
              <a:t>政治的不確実性参照点</a:t>
            </a:r>
            <a:r>
              <a:rPr lang="ja-JP" altLang="en-US" sz="1800" dirty="0"/>
              <a:t>より</a:t>
            </a:r>
            <a:r>
              <a:rPr lang="ja-JP" altLang="en-US" sz="1800" dirty="0" smtClean="0"/>
              <a:t>も</a:t>
            </a:r>
            <a:r>
              <a:rPr lang="ja-JP" altLang="en-US" sz="1800" dirty="0"/>
              <a:t>上</a:t>
            </a:r>
            <a:r>
              <a:rPr lang="ja-JP" altLang="en-US" sz="1800" dirty="0" smtClean="0"/>
              <a:t>であれば</a:t>
            </a:r>
            <a:r>
              <a:rPr lang="ja-JP" altLang="en-US" sz="1800" dirty="0"/>
              <a:t>脅威</a:t>
            </a:r>
            <a:r>
              <a:rPr lang="ja-JP" altLang="en-US" sz="1800" dirty="0" smtClean="0"/>
              <a:t>と解釈</a:t>
            </a:r>
            <a:endParaRPr lang="en-US" altLang="ja-JP" sz="2000" dirty="0"/>
          </a:p>
        </p:txBody>
      </p:sp>
      <p:sp>
        <p:nvSpPr>
          <p:cNvPr id="2" name="タイトル 1"/>
          <p:cNvSpPr>
            <a:spLocks noGrp="1"/>
          </p:cNvSpPr>
          <p:nvPr>
            <p:ph type="title"/>
          </p:nvPr>
        </p:nvSpPr>
        <p:spPr>
          <a:xfrm>
            <a:off x="323850" y="-14288"/>
            <a:ext cx="7992566" cy="850901"/>
          </a:xfrm>
        </p:spPr>
        <p:txBody>
          <a:bodyPr/>
          <a:lstStyle/>
          <a:p>
            <a:r>
              <a:rPr lang="ja-JP" altLang="en-US" dirty="0"/>
              <a:t>仮説</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14</a:t>
            </a:fld>
            <a:endParaRPr lang="en-US" altLang="ja-JP"/>
          </a:p>
        </p:txBody>
      </p:sp>
      <p:sp>
        <p:nvSpPr>
          <p:cNvPr id="6" name="角丸四角形 5"/>
          <p:cNvSpPr/>
          <p:nvPr/>
        </p:nvSpPr>
        <p:spPr>
          <a:xfrm>
            <a:off x="827584" y="5589240"/>
            <a:ext cx="7632848" cy="936104"/>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chemeClr val="bg1"/>
                </a:solidFill>
              </a:rPr>
              <a:t>H2</a:t>
            </a:r>
            <a:r>
              <a:rPr lang="ja-JP" altLang="en-US" i="1" dirty="0" smtClean="0">
                <a:solidFill>
                  <a:schemeClr val="bg1"/>
                </a:solidFill>
              </a:rPr>
              <a:t>：　</a:t>
            </a:r>
            <a:r>
              <a:rPr lang="ja-JP" altLang="en-US" i="1" dirty="0">
                <a:solidFill>
                  <a:schemeClr val="bg1"/>
                </a:solidFill>
              </a:rPr>
              <a:t>他の条件が同じであれば、現地</a:t>
            </a:r>
            <a:r>
              <a:rPr lang="ja-JP" altLang="en-US" i="1" dirty="0" smtClean="0">
                <a:solidFill>
                  <a:schemeClr val="bg1"/>
                </a:solidFill>
              </a:rPr>
              <a:t>国の政治的不確実性が</a:t>
            </a:r>
            <a:r>
              <a:rPr lang="ja-JP" altLang="en-US" i="1" dirty="0">
                <a:solidFill>
                  <a:schemeClr val="bg1"/>
                </a:solidFill>
              </a:rPr>
              <a:t>多国籍企業が保有する</a:t>
            </a:r>
            <a:r>
              <a:rPr lang="ja-JP" altLang="en-US" i="1" dirty="0" smtClean="0">
                <a:solidFill>
                  <a:schemeClr val="bg1"/>
                </a:solidFill>
              </a:rPr>
              <a:t>政治的不確実性参照点より上で、かつ参照点から遠ければ遠いほど多国籍企業はその国に投資を行わない</a:t>
            </a:r>
            <a:endParaRPr lang="en-US" altLang="ja-JP" sz="1600" i="1" dirty="0">
              <a:solidFill>
                <a:schemeClr val="bg1"/>
              </a:solidFill>
            </a:endParaRPr>
          </a:p>
        </p:txBody>
      </p:sp>
      <p:sp>
        <p:nvSpPr>
          <p:cNvPr id="11" name="角丸四角形 10"/>
          <p:cNvSpPr/>
          <p:nvPr/>
        </p:nvSpPr>
        <p:spPr>
          <a:xfrm>
            <a:off x="827584" y="3284984"/>
            <a:ext cx="7632848" cy="936104"/>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chemeClr val="bg1"/>
                </a:solidFill>
              </a:rPr>
              <a:t>H1</a:t>
            </a:r>
            <a:r>
              <a:rPr lang="ja-JP" altLang="en-US" i="1" dirty="0" smtClean="0">
                <a:solidFill>
                  <a:schemeClr val="bg1"/>
                </a:solidFill>
              </a:rPr>
              <a:t>：　他の条件が同じであれば、現地</a:t>
            </a:r>
            <a:r>
              <a:rPr lang="ja-JP" altLang="en-US" i="1" dirty="0">
                <a:solidFill>
                  <a:schemeClr val="bg1"/>
                </a:solidFill>
              </a:rPr>
              <a:t>国の</a:t>
            </a:r>
            <a:r>
              <a:rPr lang="ja-JP" altLang="en-US" i="1" dirty="0" smtClean="0">
                <a:solidFill>
                  <a:schemeClr val="bg1"/>
                </a:solidFill>
              </a:rPr>
              <a:t>政治的不確実性が多国籍企業が保有する政治的不確実性参照点より下で、かつ参照点に近ければ近いほど多国籍</a:t>
            </a:r>
            <a:r>
              <a:rPr lang="ja-JP" altLang="en-US" i="1" dirty="0">
                <a:solidFill>
                  <a:schemeClr val="bg1"/>
                </a:solidFill>
              </a:rPr>
              <a:t>企業はその国</a:t>
            </a:r>
            <a:r>
              <a:rPr lang="ja-JP" altLang="en-US" i="1" dirty="0" smtClean="0">
                <a:solidFill>
                  <a:schemeClr val="bg1"/>
                </a:solidFill>
              </a:rPr>
              <a:t>に投資を行う</a:t>
            </a:r>
            <a:endParaRPr lang="en-US" altLang="ja-JP" sz="1600" i="1" dirty="0">
              <a:solidFill>
                <a:schemeClr val="bg1"/>
              </a:solidFill>
            </a:endParaRPr>
          </a:p>
        </p:txBody>
      </p:sp>
    </p:spTree>
    <p:extLst>
      <p:ext uri="{BB962C8B-B14F-4D97-AF65-F5344CB8AC3E}">
        <p14:creationId xmlns:p14="http://schemas.microsoft.com/office/powerpoint/2010/main" val="65075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研究コンテクスト</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グローバル鉱業産業</a:t>
            </a:r>
            <a:endParaRPr lang="en-US" altLang="ja-JP" sz="2800" dirty="0"/>
          </a:p>
          <a:p>
            <a:pPr lvl="1"/>
            <a:r>
              <a:rPr lang="ja-JP" altLang="en-US" sz="2400" dirty="0" smtClean="0"/>
              <a:t>鉱山</a:t>
            </a:r>
            <a:r>
              <a:rPr lang="ja-JP" altLang="en-US" sz="2400" dirty="0"/>
              <a:t>権益</a:t>
            </a:r>
            <a:endParaRPr lang="en-US" altLang="ja-JP" sz="2400" dirty="0" smtClean="0"/>
          </a:p>
          <a:p>
            <a:pPr lvl="2"/>
            <a:r>
              <a:rPr lang="ja-JP" altLang="en-US" sz="2000" dirty="0" smtClean="0"/>
              <a:t>多国籍企業は鉱山権益を世界中に保有</a:t>
            </a:r>
            <a:endParaRPr lang="en-US" altLang="ja-JP" sz="2000" dirty="0"/>
          </a:p>
          <a:p>
            <a:pPr lvl="2"/>
            <a:r>
              <a:rPr lang="ja-JP" altLang="en-US" sz="2000" dirty="0" smtClean="0"/>
              <a:t>権益の売買取引が頻繁</a:t>
            </a:r>
            <a:endParaRPr lang="en-US" altLang="ja-JP" sz="2000" dirty="0" smtClean="0"/>
          </a:p>
          <a:p>
            <a:pPr lvl="1"/>
            <a:r>
              <a:rPr lang="ja-JP" altLang="en-US" sz="2400" dirty="0" smtClean="0"/>
              <a:t>不確実性</a:t>
            </a:r>
            <a:endParaRPr lang="en-US" altLang="ja-JP" sz="2400" dirty="0" smtClean="0"/>
          </a:p>
          <a:p>
            <a:pPr lvl="2"/>
            <a:r>
              <a:rPr lang="ja-JP" altLang="en-US" sz="2000" dirty="0" smtClean="0"/>
              <a:t>政治的不安定性</a:t>
            </a:r>
            <a:r>
              <a:rPr lang="en-US" altLang="ja-JP" sz="2000" dirty="0" smtClean="0"/>
              <a:t> </a:t>
            </a:r>
            <a:r>
              <a:rPr lang="en-US" altLang="ja-JP" sz="2000" dirty="0"/>
              <a:t>(e.g., </a:t>
            </a:r>
            <a:r>
              <a:rPr lang="ja-JP" altLang="en-US" sz="2000" dirty="0" smtClean="0"/>
              <a:t>資源ナショナリズム</a:t>
            </a:r>
            <a:r>
              <a:rPr lang="en-US" altLang="ja-JP" sz="2000" dirty="0" smtClean="0"/>
              <a:t>)</a:t>
            </a:r>
            <a:endParaRPr lang="en-US" altLang="ja-JP" sz="2000" dirty="0"/>
          </a:p>
          <a:p>
            <a:pPr lvl="2"/>
            <a:r>
              <a:rPr lang="ja-JP" altLang="en-US" sz="2000" dirty="0" smtClean="0"/>
              <a:t>労働問題およ</a:t>
            </a:r>
            <a:r>
              <a:rPr lang="ja-JP" altLang="en-US" sz="2000" dirty="0"/>
              <a:t>び</a:t>
            </a:r>
            <a:r>
              <a:rPr lang="ja-JP" altLang="en-US" sz="2000" dirty="0" smtClean="0"/>
              <a:t>環境問題</a:t>
            </a:r>
            <a:endParaRPr lang="en-US" altLang="ja-JP" sz="2000" dirty="0"/>
          </a:p>
          <a:p>
            <a:pPr lvl="2"/>
            <a:r>
              <a:rPr lang="ja-JP" altLang="en-US" sz="2000" dirty="0" smtClean="0"/>
              <a:t>市場不安定性</a:t>
            </a:r>
            <a:endParaRPr lang="en-US" altLang="ja-JP" sz="2000" dirty="0"/>
          </a:p>
          <a:p>
            <a:pPr lvl="3"/>
            <a:r>
              <a:rPr lang="ja-JP" altLang="en-US" sz="1800" dirty="0" smtClean="0"/>
              <a:t>金属の価格はロンドン金属市場で決まっており、価格水準は企業の収益に大きな影響を与える</a:t>
            </a:r>
            <a:endParaRPr lang="en-US" altLang="ja-JP" sz="1800" dirty="0"/>
          </a:p>
          <a:p>
            <a:pPr lvl="1"/>
            <a:r>
              <a:rPr lang="ja-JP" altLang="en-US" sz="2400" dirty="0" smtClean="0"/>
              <a:t>製品</a:t>
            </a:r>
            <a:endParaRPr lang="en-US" altLang="ja-JP" sz="2400" dirty="0"/>
          </a:p>
          <a:p>
            <a:pPr lvl="2"/>
            <a:r>
              <a:rPr lang="ja-JP" altLang="en-US" sz="2000" dirty="0"/>
              <a:t>ベース</a:t>
            </a:r>
            <a:r>
              <a:rPr lang="en-US" altLang="ja-JP" sz="2000" dirty="0" smtClean="0"/>
              <a:t>, </a:t>
            </a:r>
            <a:r>
              <a:rPr lang="ja-JP" altLang="en-US" sz="2000" dirty="0" smtClean="0"/>
              <a:t>貴金属</a:t>
            </a:r>
            <a:r>
              <a:rPr lang="en-US" altLang="ja-JP" sz="2000" dirty="0" smtClean="0"/>
              <a:t>, </a:t>
            </a:r>
            <a:r>
              <a:rPr lang="ja-JP" altLang="en-US" sz="2000" dirty="0" smtClean="0"/>
              <a:t>レア</a:t>
            </a:r>
            <a:endParaRPr lang="en-US" altLang="ja-JP" sz="2000" dirty="0" smtClean="0"/>
          </a:p>
          <a:p>
            <a:pPr lvl="3"/>
            <a:r>
              <a:rPr lang="ja-JP" altLang="en-US" sz="2000" dirty="0" smtClean="0"/>
              <a:t>供給と用途が異なる</a:t>
            </a:r>
            <a:endParaRPr lang="en-US" altLang="ja-JP" sz="2000" dirty="0" smtClean="0"/>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15</a:t>
            </a:fld>
            <a:endParaRPr lang="en-US" altLang="ja-JP"/>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29705"/>
            <a:ext cx="1236358" cy="92363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445" y="5510559"/>
            <a:ext cx="1339735" cy="1000861"/>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394" y="5335342"/>
            <a:ext cx="1176078" cy="1176078"/>
          </a:xfrm>
          <a:prstGeom prst="rect">
            <a:avLst/>
          </a:prstGeom>
        </p:spPr>
      </p:pic>
      <p:sp>
        <p:nvSpPr>
          <p:cNvPr id="10" name="日付プレースホルダー 3"/>
          <p:cNvSpPr>
            <a:spLocks noGrp="1"/>
          </p:cNvSpPr>
          <p:nvPr>
            <p:ph type="dt" sz="half" idx="10"/>
          </p:nvPr>
        </p:nvSpPr>
        <p:spPr>
          <a:xfrm>
            <a:off x="250825" y="6545263"/>
            <a:ext cx="2133600" cy="268287"/>
          </a:xfrm>
        </p:spPr>
        <p:txBody>
          <a:bodyPr/>
          <a:lstStyle/>
          <a:p>
            <a:fld id="{8E9E5167-0518-4CB6-9184-D389AFE4090B}" type="datetime1">
              <a:rPr lang="ja-JP" altLang="en-US" smtClean="0"/>
              <a:pPr/>
              <a:t>2016/4/7</a:t>
            </a:fld>
            <a:endParaRPr lang="en-US" altLang="ja-JP" dirty="0"/>
          </a:p>
        </p:txBody>
      </p:sp>
    </p:spTree>
    <p:extLst>
      <p:ext uri="{BB962C8B-B14F-4D97-AF65-F5344CB8AC3E}">
        <p14:creationId xmlns:p14="http://schemas.microsoft.com/office/powerpoint/2010/main" val="319758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リサーチデザイン</a:t>
            </a:r>
            <a:endParaRPr kumimoji="1" lang="ja-JP" altLang="en-US" dirty="0"/>
          </a:p>
        </p:txBody>
      </p:sp>
      <p:sp>
        <p:nvSpPr>
          <p:cNvPr id="3" name="コンテンツ プレースホルダー 2"/>
          <p:cNvSpPr>
            <a:spLocks noGrp="1"/>
          </p:cNvSpPr>
          <p:nvPr>
            <p:ph idx="1"/>
          </p:nvPr>
        </p:nvSpPr>
        <p:spPr/>
        <p:txBody>
          <a:bodyPr/>
          <a:lstStyle/>
          <a:p>
            <a:r>
              <a:rPr lang="ja-JP" altLang="en-US" sz="2000" dirty="0" smtClean="0"/>
              <a:t>データソース</a:t>
            </a:r>
            <a:endParaRPr lang="en-US" altLang="ja-JP" sz="2000" dirty="0"/>
          </a:p>
          <a:p>
            <a:pPr lvl="1"/>
            <a:r>
              <a:rPr lang="ja-JP" altLang="en-US" sz="1800" dirty="0" smtClean="0"/>
              <a:t>企業および産業レベルのデータ</a:t>
            </a:r>
            <a:endParaRPr lang="en-US" altLang="ja-JP" sz="1800" dirty="0"/>
          </a:p>
          <a:p>
            <a:pPr lvl="2"/>
            <a:r>
              <a:rPr lang="en-US" altLang="ja-JP" sz="1600" dirty="0"/>
              <a:t>Raw Material </a:t>
            </a:r>
            <a:r>
              <a:rPr lang="en-US" altLang="ja-JP" sz="1600" dirty="0" smtClean="0"/>
              <a:t>Group</a:t>
            </a:r>
            <a:r>
              <a:rPr lang="ja-JP" altLang="en-US" sz="1600" dirty="0" err="1" smtClean="0"/>
              <a:t>が</a:t>
            </a:r>
            <a:r>
              <a:rPr lang="ja-JP" altLang="en-US" sz="1600" dirty="0" err="1"/>
              <a:t>提</a:t>
            </a:r>
            <a:r>
              <a:rPr lang="ja-JP" altLang="en-US" sz="1600" dirty="0"/>
              <a:t>供</a:t>
            </a:r>
            <a:r>
              <a:rPr lang="ja-JP" altLang="en-US" sz="1600" dirty="0" smtClean="0"/>
              <a:t>している</a:t>
            </a:r>
            <a:r>
              <a:rPr lang="en-US" altLang="ja-JP" sz="1600" dirty="0" smtClean="0"/>
              <a:t>“Raw </a:t>
            </a:r>
            <a:r>
              <a:rPr lang="en-US" altLang="ja-JP" sz="1600" dirty="0"/>
              <a:t>Material </a:t>
            </a:r>
            <a:r>
              <a:rPr lang="en-US" altLang="ja-JP" sz="1600" dirty="0" smtClean="0"/>
              <a:t>Data”</a:t>
            </a:r>
            <a:endParaRPr lang="en-US" altLang="ja-JP" sz="1600" dirty="0"/>
          </a:p>
          <a:p>
            <a:pPr lvl="1"/>
            <a:r>
              <a:rPr lang="ja-JP" altLang="en-US" sz="1800" dirty="0" smtClean="0"/>
              <a:t>国レベルのデータ</a:t>
            </a:r>
            <a:endParaRPr lang="en-US" altLang="ja-JP" sz="1800" dirty="0"/>
          </a:p>
          <a:p>
            <a:pPr lvl="2"/>
            <a:r>
              <a:rPr lang="ja-JP" altLang="en-US" sz="1600" dirty="0" smtClean="0"/>
              <a:t>政治的不確実性の指標→</a:t>
            </a:r>
            <a:r>
              <a:rPr lang="en-US" altLang="ja-JP" sz="1600" dirty="0" smtClean="0"/>
              <a:t>POLCON</a:t>
            </a:r>
            <a:r>
              <a:rPr lang="ja-JP" altLang="en-US" sz="1600" dirty="0" smtClean="0"/>
              <a:t>（</a:t>
            </a:r>
            <a:r>
              <a:rPr lang="en-US" altLang="ja-JP" sz="1600" dirty="0"/>
              <a:t>e.g., </a:t>
            </a:r>
            <a:r>
              <a:rPr lang="en-US" altLang="ja-JP" sz="1600" dirty="0" err="1"/>
              <a:t>Holburn</a:t>
            </a:r>
            <a:r>
              <a:rPr lang="en-US" altLang="ja-JP" sz="1600" dirty="0"/>
              <a:t> &amp; </a:t>
            </a:r>
            <a:r>
              <a:rPr lang="en-US" altLang="ja-JP" sz="1600" dirty="0" err="1"/>
              <a:t>Zelner</a:t>
            </a:r>
            <a:r>
              <a:rPr lang="en-US" altLang="ja-JP" sz="1600" dirty="0"/>
              <a:t>, 2010</a:t>
            </a:r>
            <a:r>
              <a:rPr lang="ja-JP" altLang="en-US" sz="1600" dirty="0" smtClean="0"/>
              <a:t>）</a:t>
            </a:r>
            <a:endParaRPr lang="en-US" altLang="ja-JP" sz="1600" dirty="0"/>
          </a:p>
          <a:p>
            <a:pPr lvl="2"/>
            <a:r>
              <a:rPr lang="ja-JP" altLang="en-US" sz="1600" dirty="0" smtClean="0"/>
              <a:t>政治体制の指標→</a:t>
            </a:r>
            <a:r>
              <a:rPr lang="en-US" altLang="ja-JP" sz="1600" dirty="0" smtClean="0"/>
              <a:t>Polity IV Project(e.g., Xia, 2011), </a:t>
            </a:r>
          </a:p>
          <a:p>
            <a:pPr lvl="2"/>
            <a:r>
              <a:rPr lang="en-US" altLang="ja-JP" sz="1600" dirty="0" smtClean="0"/>
              <a:t>GDP</a:t>
            </a:r>
            <a:r>
              <a:rPr lang="ja-JP" altLang="en-US" sz="1600" dirty="0" smtClean="0"/>
              <a:t>などのデータ→</a:t>
            </a:r>
            <a:r>
              <a:rPr lang="en-US" altLang="ja-JP" sz="1600" dirty="0" smtClean="0"/>
              <a:t>World </a:t>
            </a:r>
            <a:r>
              <a:rPr lang="en-US" altLang="ja-JP" sz="1600" dirty="0"/>
              <a:t>Bank</a:t>
            </a:r>
            <a:r>
              <a:rPr lang="ja-JP" altLang="en-US" sz="1600" dirty="0"/>
              <a:t>（</a:t>
            </a:r>
            <a:r>
              <a:rPr lang="en-US" altLang="ja-JP" sz="1600" dirty="0"/>
              <a:t>e.g., </a:t>
            </a:r>
            <a:r>
              <a:rPr lang="en-US" altLang="ja-JP" sz="1600" dirty="0" err="1"/>
              <a:t>Holburn</a:t>
            </a:r>
            <a:r>
              <a:rPr lang="en-US" altLang="ja-JP" sz="1600" dirty="0"/>
              <a:t> &amp; </a:t>
            </a:r>
            <a:r>
              <a:rPr lang="en-US" altLang="ja-JP" sz="1600" dirty="0" err="1"/>
              <a:t>Zelner</a:t>
            </a:r>
            <a:r>
              <a:rPr lang="en-US" altLang="ja-JP" sz="1600" dirty="0"/>
              <a:t>, 2010</a:t>
            </a:r>
            <a:r>
              <a:rPr lang="ja-JP" altLang="en-US" sz="1600" dirty="0"/>
              <a:t>）</a:t>
            </a:r>
            <a:endParaRPr lang="en-US" altLang="ja-JP" sz="1200" dirty="0"/>
          </a:p>
          <a:p>
            <a:r>
              <a:rPr lang="ja-JP" altLang="en-US" sz="2000" dirty="0"/>
              <a:t>サンプル</a:t>
            </a:r>
            <a:endParaRPr kumimoji="1" lang="en-US" altLang="ja-JP" sz="2000" dirty="0" smtClean="0"/>
          </a:p>
          <a:p>
            <a:pPr lvl="1"/>
            <a:r>
              <a:rPr lang="ja-JP" altLang="en-US" sz="1800" dirty="0" smtClean="0"/>
              <a:t>対象期間：</a:t>
            </a:r>
            <a:r>
              <a:rPr lang="en-US" altLang="ja-JP" sz="1800" dirty="0" smtClean="0"/>
              <a:t>1992</a:t>
            </a:r>
            <a:r>
              <a:rPr lang="ja-JP" altLang="en-US" sz="1800" dirty="0" smtClean="0"/>
              <a:t>年</a:t>
            </a:r>
            <a:r>
              <a:rPr lang="en-US" altLang="ja-JP" sz="1800" dirty="0" smtClean="0"/>
              <a:t>~2007</a:t>
            </a:r>
            <a:r>
              <a:rPr lang="ja-JP" altLang="en-US" sz="1800" dirty="0" smtClean="0"/>
              <a:t>年</a:t>
            </a:r>
            <a:endParaRPr lang="en-US" altLang="ja-JP" sz="1800" dirty="0" smtClean="0"/>
          </a:p>
          <a:p>
            <a:pPr lvl="1"/>
            <a:r>
              <a:rPr lang="ja-JP" altLang="en-US" sz="1800" dirty="0"/>
              <a:t>分析単位：企業</a:t>
            </a:r>
            <a:r>
              <a:rPr lang="en-US" altLang="ja-JP" sz="1800" dirty="0" smtClean="0"/>
              <a:t>-</a:t>
            </a:r>
            <a:r>
              <a:rPr lang="ja-JP" altLang="en-US" sz="1800" dirty="0"/>
              <a:t>国</a:t>
            </a:r>
            <a:r>
              <a:rPr lang="en-US" altLang="ja-JP" sz="1800" dirty="0" smtClean="0"/>
              <a:t>-</a:t>
            </a:r>
            <a:r>
              <a:rPr lang="ja-JP" altLang="en-US" sz="1800" dirty="0" smtClean="0"/>
              <a:t>年</a:t>
            </a:r>
            <a:endParaRPr lang="en-US" altLang="ja-JP" sz="1800" dirty="0" smtClean="0"/>
          </a:p>
          <a:p>
            <a:pPr lvl="1"/>
            <a:r>
              <a:rPr lang="ja-JP" altLang="en-US" sz="1800" dirty="0" smtClean="0"/>
              <a:t>世界中の</a:t>
            </a:r>
            <a:r>
              <a:rPr lang="en-US" altLang="ja-JP" sz="1800" dirty="0" smtClean="0"/>
              <a:t>938</a:t>
            </a:r>
            <a:r>
              <a:rPr lang="ja-JP" altLang="en-US" sz="1800" dirty="0" smtClean="0"/>
              <a:t>の鉱山を対象</a:t>
            </a:r>
            <a:r>
              <a:rPr lang="en-US" altLang="ja-JP" sz="1800" dirty="0" smtClean="0"/>
              <a:t> </a:t>
            </a:r>
            <a:r>
              <a:rPr lang="ja-JP" altLang="en-US" sz="1800" dirty="0" smtClean="0"/>
              <a:t>でプレーヤー数は</a:t>
            </a:r>
            <a:r>
              <a:rPr lang="en-US" altLang="ja-JP" sz="1800" dirty="0" smtClean="0"/>
              <a:t>1013</a:t>
            </a:r>
          </a:p>
          <a:p>
            <a:pPr lvl="1"/>
            <a:r>
              <a:rPr lang="en-US" altLang="ja-JP" sz="1800" dirty="0" smtClean="0"/>
              <a:t>2011</a:t>
            </a:r>
            <a:r>
              <a:rPr lang="ja-JP" altLang="en-US" sz="1800" dirty="0" smtClean="0"/>
              <a:t>年のデータで全産出量の金</a:t>
            </a:r>
            <a:r>
              <a:rPr lang="en-US" altLang="ja-JP" sz="1800" dirty="0" smtClean="0"/>
              <a:t>(55%), </a:t>
            </a:r>
            <a:r>
              <a:rPr lang="ja-JP" altLang="en-US" sz="1800" dirty="0" smtClean="0"/>
              <a:t>銀</a:t>
            </a:r>
            <a:r>
              <a:rPr lang="en-US" altLang="ja-JP" sz="1800" dirty="0" smtClean="0"/>
              <a:t>(64%), </a:t>
            </a:r>
            <a:r>
              <a:rPr lang="ja-JP" altLang="en-US" sz="1800" dirty="0"/>
              <a:t>銅</a:t>
            </a:r>
            <a:r>
              <a:rPr lang="en-US" altLang="ja-JP" sz="1800" dirty="0" smtClean="0"/>
              <a:t>(61%)</a:t>
            </a:r>
            <a:r>
              <a:rPr lang="ja-JP" altLang="en-US" sz="1800" dirty="0" smtClean="0"/>
              <a:t>をカバー</a:t>
            </a:r>
            <a:endParaRPr lang="en-US" altLang="ja-JP" sz="1800" dirty="0" smtClean="0"/>
          </a:p>
          <a:p>
            <a:pPr lvl="1"/>
            <a:endParaRPr lang="en-US" altLang="ja-JP" sz="1100" dirty="0"/>
          </a:p>
          <a:p>
            <a:r>
              <a:rPr lang="ja-JP" altLang="en-US" sz="2000" dirty="0" smtClean="0"/>
              <a:t>分析モデル</a:t>
            </a:r>
            <a:endParaRPr lang="en-US" altLang="ja-JP" sz="2000" dirty="0"/>
          </a:p>
          <a:p>
            <a:pPr lvl="1"/>
            <a:r>
              <a:rPr lang="ja-JP" altLang="en-US" sz="1800" dirty="0" smtClean="0"/>
              <a:t>負の二項回帰モデル</a:t>
            </a:r>
            <a:r>
              <a:rPr lang="en-US" altLang="ja-JP" sz="1800" dirty="0" smtClean="0"/>
              <a:t> (</a:t>
            </a:r>
            <a:r>
              <a:rPr lang="ja-JP" altLang="en-US" sz="1800" dirty="0" smtClean="0"/>
              <a:t>固定効果</a:t>
            </a:r>
            <a:r>
              <a:rPr lang="en-US" altLang="ja-JP" sz="1800" dirty="0" smtClean="0"/>
              <a:t>)</a:t>
            </a:r>
          </a:p>
          <a:p>
            <a:pPr lvl="1"/>
            <a:r>
              <a:rPr lang="ja-JP" altLang="en-US" sz="1800" dirty="0" smtClean="0"/>
              <a:t>ロジスティックス回帰モデル（固定効果）</a:t>
            </a:r>
            <a:endParaRPr lang="en-US" altLang="ja-JP" sz="1800" dirty="0"/>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16</a:t>
            </a:fld>
            <a:endParaRPr lang="en-US" altLang="ja-JP"/>
          </a:p>
        </p:txBody>
      </p:sp>
      <p:sp>
        <p:nvSpPr>
          <p:cNvPr id="7" name="日付プレースホルダー 3"/>
          <p:cNvSpPr>
            <a:spLocks noGrp="1"/>
          </p:cNvSpPr>
          <p:nvPr>
            <p:ph type="dt" sz="half" idx="10"/>
          </p:nvPr>
        </p:nvSpPr>
        <p:spPr>
          <a:xfrm>
            <a:off x="250825" y="6545263"/>
            <a:ext cx="2133600" cy="268287"/>
          </a:xfrm>
        </p:spPr>
        <p:txBody>
          <a:bodyPr/>
          <a:lstStyle/>
          <a:p>
            <a:fld id="{8E9E5167-0518-4CB6-9184-D389AFE4090B}" type="datetime1">
              <a:rPr lang="ja-JP" altLang="en-US" smtClean="0"/>
              <a:pPr/>
              <a:t>2016/4/7</a:t>
            </a:fld>
            <a:endParaRPr lang="en-US" altLang="ja-JP" dirty="0"/>
          </a:p>
        </p:txBody>
      </p:sp>
    </p:spTree>
    <p:extLst>
      <p:ext uri="{BB962C8B-B14F-4D97-AF65-F5344CB8AC3E}">
        <p14:creationId xmlns:p14="http://schemas.microsoft.com/office/powerpoint/2010/main" val="203440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変数の操作化</a:t>
            </a:r>
            <a:r>
              <a:rPr lang="ja-JP" altLang="en-US" dirty="0" smtClean="0"/>
              <a:t>（従属変数と独立変数）</a:t>
            </a:r>
            <a:r>
              <a:rPr kumimoji="1" lang="ja-JP" altLang="en-US" dirty="0" smtClean="0"/>
              <a:t> </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従属変数（</a:t>
            </a:r>
            <a:r>
              <a:rPr lang="en-US" altLang="ja-JP" sz="2800" dirty="0" smtClean="0"/>
              <a:t>t</a:t>
            </a:r>
            <a:r>
              <a:rPr lang="ja-JP" altLang="en-US" sz="2800" dirty="0" smtClean="0"/>
              <a:t>）</a:t>
            </a:r>
            <a:endParaRPr lang="en-US" altLang="ja-JP" sz="2800" dirty="0" smtClean="0"/>
          </a:p>
          <a:p>
            <a:pPr lvl="1"/>
            <a:r>
              <a:rPr lang="ja-JP" altLang="en-US" sz="2400" dirty="0" smtClean="0"/>
              <a:t>鉱山への投資行動　</a:t>
            </a:r>
            <a:endParaRPr lang="en-US" altLang="ja-JP" sz="2400" dirty="0" smtClean="0"/>
          </a:p>
          <a:p>
            <a:pPr lvl="2"/>
            <a:r>
              <a:rPr lang="ja-JP" altLang="en-US" sz="1800" dirty="0" smtClean="0"/>
              <a:t>企業毎の数を年度毎かつ国毎にそれぞれカウント</a:t>
            </a:r>
            <a:endParaRPr lang="en-US" altLang="ja-JP" sz="1600" dirty="0" smtClean="0"/>
          </a:p>
          <a:p>
            <a:r>
              <a:rPr lang="ja-JP" altLang="en-US" sz="2800" dirty="0"/>
              <a:t>独立変数</a:t>
            </a:r>
            <a:r>
              <a:rPr lang="en-US" altLang="ja-JP" sz="2800" dirty="0"/>
              <a:t>(t-1)</a:t>
            </a:r>
          </a:p>
          <a:p>
            <a:pPr lvl="1"/>
            <a:r>
              <a:rPr lang="ja-JP" altLang="en-US" sz="2400" dirty="0"/>
              <a:t>ステップ</a:t>
            </a:r>
            <a:r>
              <a:rPr lang="en-US" altLang="ja-JP" sz="2400" dirty="0"/>
              <a:t>1</a:t>
            </a:r>
          </a:p>
          <a:p>
            <a:pPr lvl="2"/>
            <a:r>
              <a:rPr lang="ja-JP" altLang="en-US" sz="2000" dirty="0" smtClean="0"/>
              <a:t>政治的不確実性参照点</a:t>
            </a:r>
            <a:endParaRPr lang="en-US" altLang="ja-JP" sz="2000" dirty="0"/>
          </a:p>
          <a:p>
            <a:pPr lvl="3"/>
            <a:r>
              <a:rPr lang="ja-JP" altLang="en-US" sz="1800" dirty="0" smtClean="0"/>
              <a:t>企業</a:t>
            </a:r>
            <a:r>
              <a:rPr lang="ja-JP" altLang="en-US" sz="1800" dirty="0"/>
              <a:t>が参入している国の</a:t>
            </a:r>
            <a:r>
              <a:rPr lang="ja-JP" altLang="en-US" sz="1800" dirty="0" smtClean="0"/>
              <a:t>政治的不確実性の平均を計算</a:t>
            </a:r>
            <a:endParaRPr lang="en-US" altLang="ja-JP" sz="1800" dirty="0"/>
          </a:p>
          <a:p>
            <a:pPr lvl="3"/>
            <a:r>
              <a:rPr lang="ja-JP" altLang="en-US" sz="1800" dirty="0" smtClean="0"/>
              <a:t>前年</a:t>
            </a:r>
            <a:r>
              <a:rPr lang="ja-JP" altLang="en-US" sz="1800" dirty="0"/>
              <a:t>、過去</a:t>
            </a:r>
            <a:r>
              <a:rPr lang="en-US" altLang="ja-JP" sz="1800" dirty="0"/>
              <a:t>2</a:t>
            </a:r>
            <a:r>
              <a:rPr lang="ja-JP" altLang="en-US" sz="1800" dirty="0"/>
              <a:t>年平均、過去</a:t>
            </a:r>
            <a:r>
              <a:rPr lang="en-US" altLang="ja-JP" sz="1800" dirty="0"/>
              <a:t>3</a:t>
            </a:r>
            <a:r>
              <a:rPr lang="ja-JP" altLang="en-US" sz="1800" dirty="0"/>
              <a:t>年平均の</a:t>
            </a:r>
            <a:r>
              <a:rPr lang="en-US" altLang="ja-JP" sz="1800" dirty="0"/>
              <a:t>3</a:t>
            </a:r>
            <a:r>
              <a:rPr lang="ja-JP" altLang="en-US" sz="1800" dirty="0" smtClean="0"/>
              <a:t>パターンを算出</a:t>
            </a:r>
            <a:endParaRPr lang="en-US" altLang="ja-JP" sz="1800" dirty="0"/>
          </a:p>
          <a:p>
            <a:pPr lvl="1"/>
            <a:r>
              <a:rPr lang="ja-JP" altLang="en-US" sz="2400" dirty="0"/>
              <a:t>ステップ</a:t>
            </a:r>
            <a:r>
              <a:rPr lang="en-US" altLang="ja-JP" sz="2400" dirty="0"/>
              <a:t>2</a:t>
            </a:r>
          </a:p>
          <a:p>
            <a:pPr lvl="2"/>
            <a:r>
              <a:rPr lang="ja-JP" altLang="en-US" sz="2000" dirty="0" smtClean="0"/>
              <a:t>政治的不確実性参照点</a:t>
            </a:r>
            <a:r>
              <a:rPr lang="ja-JP" altLang="en-US" sz="2000" dirty="0"/>
              <a:t>の上と下</a:t>
            </a:r>
            <a:endParaRPr lang="en-US" altLang="ja-JP" sz="2000" dirty="0"/>
          </a:p>
          <a:p>
            <a:pPr lvl="3"/>
            <a:r>
              <a:rPr lang="ja-JP" altLang="en-US" sz="1800" dirty="0"/>
              <a:t>現地国の</a:t>
            </a:r>
            <a:r>
              <a:rPr lang="ja-JP" altLang="en-US" sz="1800" dirty="0" smtClean="0"/>
              <a:t>政治的不確実性と政治的不確実性参照点</a:t>
            </a:r>
            <a:r>
              <a:rPr lang="ja-JP" altLang="en-US" sz="1800" dirty="0"/>
              <a:t>の差を計算</a:t>
            </a:r>
            <a:endParaRPr lang="en-US" altLang="ja-JP" sz="1800" dirty="0"/>
          </a:p>
          <a:p>
            <a:pPr lvl="4"/>
            <a:r>
              <a:rPr lang="ja-JP" altLang="en-US" sz="1800" dirty="0"/>
              <a:t>参照点の上の場合：－のケースを</a:t>
            </a:r>
            <a:r>
              <a:rPr lang="en-US" altLang="ja-JP" sz="1800" dirty="0"/>
              <a:t>0</a:t>
            </a:r>
            <a:r>
              <a:rPr lang="ja-JP" altLang="en-US" sz="1800" dirty="0"/>
              <a:t>に置換</a:t>
            </a:r>
            <a:endParaRPr lang="en-US" altLang="ja-JP" sz="1800" dirty="0"/>
          </a:p>
          <a:p>
            <a:pPr lvl="4"/>
            <a:r>
              <a:rPr lang="ja-JP" altLang="en-US" sz="1800" dirty="0"/>
              <a:t>参照点の下の場合：＋のケースを</a:t>
            </a:r>
            <a:r>
              <a:rPr lang="en-US" altLang="ja-JP" sz="1800" dirty="0"/>
              <a:t>0</a:t>
            </a:r>
            <a:r>
              <a:rPr lang="ja-JP" altLang="en-US" sz="1800" dirty="0"/>
              <a:t>に</a:t>
            </a:r>
            <a:r>
              <a:rPr lang="ja-JP" altLang="en-US" sz="1800" dirty="0" smtClean="0"/>
              <a:t>置換</a:t>
            </a:r>
            <a:endParaRPr lang="en-US" altLang="ja-JP" sz="1800" dirty="0"/>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17</a:t>
            </a:fld>
            <a:endParaRPr lang="en-US" altLang="ja-JP"/>
          </a:p>
        </p:txBody>
      </p:sp>
      <p:sp>
        <p:nvSpPr>
          <p:cNvPr id="6" name="日付プレースホルダ 3"/>
          <p:cNvSpPr>
            <a:spLocks noGrp="1"/>
          </p:cNvSpPr>
          <p:nvPr>
            <p:ph type="dt" sz="half" idx="10"/>
          </p:nvPr>
        </p:nvSpPr>
        <p:spPr>
          <a:xfrm>
            <a:off x="250825" y="6545263"/>
            <a:ext cx="2133600" cy="268287"/>
          </a:xfrm>
        </p:spPr>
        <p:txBody>
          <a:bodyPr/>
          <a:lstStyle/>
          <a:p>
            <a:r>
              <a:rPr lang="en-US" altLang="ja-JP" dirty="0" smtClean="0"/>
              <a:t>2014/7/6</a:t>
            </a:r>
            <a:endParaRPr lang="en-US" altLang="ja-JP" dirty="0"/>
          </a:p>
        </p:txBody>
      </p:sp>
    </p:spTree>
    <p:extLst>
      <p:ext uri="{BB962C8B-B14F-4D97-AF65-F5344CB8AC3E}">
        <p14:creationId xmlns:p14="http://schemas.microsoft.com/office/powerpoint/2010/main" val="268851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コントロール変数（</a:t>
            </a:r>
            <a:r>
              <a:rPr kumimoji="1" lang="en-US" altLang="ja-JP" dirty="0" smtClean="0"/>
              <a:t>t-1</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Control variables</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18</a:t>
            </a:fld>
            <a:endParaRPr lang="en-US" altLang="ja-JP"/>
          </a:p>
        </p:txBody>
      </p:sp>
      <p:graphicFrame>
        <p:nvGraphicFramePr>
          <p:cNvPr id="6" name="コンテンツ プレースホルダー 7"/>
          <p:cNvGraphicFramePr>
            <a:graphicFrameLocks/>
          </p:cNvGraphicFramePr>
          <p:nvPr>
            <p:extLst>
              <p:ext uri="{D42A27DB-BD31-4B8C-83A1-F6EECF244321}">
                <p14:modId xmlns:p14="http://schemas.microsoft.com/office/powerpoint/2010/main" val="1997839515"/>
              </p:ext>
            </p:extLst>
          </p:nvPr>
        </p:nvGraphicFramePr>
        <p:xfrm>
          <a:off x="467544" y="908723"/>
          <a:ext cx="8229600" cy="5040557"/>
        </p:xfrm>
        <a:graphic>
          <a:graphicData uri="http://schemas.openxmlformats.org/drawingml/2006/table">
            <a:tbl>
              <a:tblPr firstRow="1" bandRow="1">
                <a:tableStyleId>{93296810-A885-4BE3-A3E7-6D5BEEA58F35}</a:tableStyleId>
              </a:tblPr>
              <a:tblGrid>
                <a:gridCol w="2818656"/>
                <a:gridCol w="5410944"/>
              </a:tblGrid>
              <a:tr h="376281">
                <a:tc>
                  <a:txBody>
                    <a:bodyPr/>
                    <a:lstStyle/>
                    <a:p>
                      <a:pPr algn="ctr"/>
                      <a:r>
                        <a:rPr kumimoji="1" lang="ja-JP" altLang="en-US" sz="1600" dirty="0" smtClean="0"/>
                        <a:t>レベル</a:t>
                      </a:r>
                      <a:endParaRPr kumimoji="1" lang="ja-JP" altLang="en-US" sz="1600" dirty="0"/>
                    </a:p>
                  </a:txBody>
                  <a:tcPr anchor="ctr"/>
                </a:tc>
                <a:tc>
                  <a:txBody>
                    <a:bodyPr/>
                    <a:lstStyle/>
                    <a:p>
                      <a:pPr algn="ctr"/>
                      <a:r>
                        <a:rPr kumimoji="1" lang="ja-JP" altLang="en-US" sz="1600" dirty="0" smtClean="0"/>
                        <a:t>変数名</a:t>
                      </a:r>
                      <a:endParaRPr kumimoji="1" lang="ja-JP" altLang="en-US" sz="1600" dirty="0"/>
                    </a:p>
                  </a:txBody>
                  <a:tcPr anchor="ctr"/>
                </a:tc>
              </a:tr>
              <a:tr h="1470920">
                <a:tc>
                  <a:txBody>
                    <a:bodyPr/>
                    <a:lstStyle/>
                    <a:p>
                      <a:pPr algn="ctr"/>
                      <a:r>
                        <a:rPr kumimoji="1" lang="ja-JP" altLang="en-US" sz="1600" dirty="0" smtClean="0"/>
                        <a:t>企業レベル</a:t>
                      </a:r>
                      <a:endParaRPr kumimoji="1" lang="ja-JP" alt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smtClean="0"/>
                        <a:t>政治的不確実性参照点、組織能力、海外経験</a:t>
                      </a:r>
                      <a:r>
                        <a:rPr kumimoji="1" lang="en-US" altLang="ja-JP" sz="1600" baseline="0" dirty="0" smtClean="0"/>
                        <a:t>, </a:t>
                      </a:r>
                      <a:r>
                        <a:rPr kumimoji="1" lang="ja-JP" altLang="en-US" sz="1600" baseline="0" dirty="0" smtClean="0"/>
                        <a:t>保有鉱山数、鉱山の分散度</a:t>
                      </a:r>
                      <a:r>
                        <a:rPr kumimoji="1" lang="en-US" altLang="ja-JP" sz="1600" baseline="0" dirty="0" smtClean="0"/>
                        <a:t>, </a:t>
                      </a:r>
                      <a:r>
                        <a:rPr kumimoji="1" lang="ja-JP" altLang="en-US" sz="1600" baseline="0" dirty="0" smtClean="0"/>
                        <a:t>生産量、競合企業の数</a:t>
                      </a:r>
                      <a:r>
                        <a:rPr kumimoji="1" lang="en-US" altLang="ja-JP" sz="1600" baseline="0" dirty="0" smtClean="0"/>
                        <a:t>, </a:t>
                      </a:r>
                      <a:r>
                        <a:rPr kumimoji="1" lang="ja-JP" altLang="en-US" sz="1600" baseline="0" dirty="0" smtClean="0"/>
                        <a:t>過去の投資数、</a:t>
                      </a:r>
                      <a:r>
                        <a:rPr kumimoji="1" lang="en-US" altLang="ja-JP" sz="1600" baseline="0" dirty="0" smtClean="0"/>
                        <a:t> </a:t>
                      </a:r>
                      <a:r>
                        <a:rPr kumimoji="1" lang="ja-JP" altLang="en-US" sz="1600" baseline="0" dirty="0" smtClean="0"/>
                        <a:t>ベースメタル鉱山の割合、レアメタル鉱山の割合、貴金属鉱山の割合、企業の次数中心性（ジョイントベンチャーネットワーク）</a:t>
                      </a:r>
                      <a:endParaRPr kumimoji="1" lang="en-US" altLang="ja-JP" sz="1600" baseline="0" dirty="0" smtClean="0"/>
                    </a:p>
                  </a:txBody>
                  <a:tcPr anchor="ctr"/>
                </a:tc>
              </a:tr>
              <a:tr h="376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産業レベル</a:t>
                      </a:r>
                    </a:p>
                  </a:txBody>
                  <a:tcPr anchor="ctr"/>
                </a:tc>
                <a:tc>
                  <a:txBody>
                    <a:bodyPr/>
                    <a:lstStyle/>
                    <a:p>
                      <a:r>
                        <a:rPr kumimoji="1" lang="ja-JP" altLang="en-US" sz="1600" dirty="0" smtClean="0"/>
                        <a:t>金属価格</a:t>
                      </a:r>
                      <a:endParaRPr kumimoji="1" lang="ja-JP" altLang="en-US" sz="1600" dirty="0"/>
                    </a:p>
                  </a:txBody>
                  <a:tcPr anchor="ctr"/>
                </a:tc>
              </a:tr>
              <a:tr h="939025">
                <a:tc>
                  <a:txBody>
                    <a:bodyPr/>
                    <a:lstStyle/>
                    <a:p>
                      <a:pPr algn="ctr"/>
                      <a:r>
                        <a:rPr kumimoji="1" lang="ja-JP" altLang="en-US" sz="1600" dirty="0" smtClean="0"/>
                        <a:t>現地国レベル</a:t>
                      </a:r>
                      <a:endParaRPr kumimoji="1" lang="ja-JP" alt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GDP</a:t>
                      </a:r>
                      <a:r>
                        <a:rPr kumimoji="1" lang="ja-JP" altLang="en-US" sz="1600" dirty="0" err="1" smtClean="0"/>
                        <a:t>、</a:t>
                      </a:r>
                      <a:r>
                        <a:rPr kumimoji="1" lang="ja-JP" altLang="en-US" sz="1600" dirty="0" smtClean="0"/>
                        <a:t>政治体制</a:t>
                      </a:r>
                    </a:p>
                  </a:txBody>
                  <a:tcPr anchor="ctr"/>
                </a:tc>
              </a:tr>
              <a:tr h="939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本国レベル</a:t>
                      </a:r>
                    </a:p>
                  </a:txBody>
                  <a:tcPr anchor="ctr"/>
                </a:tc>
                <a:tc>
                  <a:txBody>
                    <a:bodyPr/>
                    <a:lstStyle/>
                    <a:p>
                      <a:r>
                        <a:rPr kumimoji="1" lang="ja-JP" altLang="en-US" sz="1600" dirty="0" smtClean="0"/>
                        <a:t>政治的不確実性、</a:t>
                      </a:r>
                      <a:r>
                        <a:rPr kumimoji="1" lang="en-US" altLang="ja-JP" sz="1600" baseline="0" dirty="0" smtClean="0"/>
                        <a:t> </a:t>
                      </a:r>
                      <a:r>
                        <a:rPr kumimoji="1" lang="en-US" altLang="ja-JP" sz="1600" dirty="0" smtClean="0"/>
                        <a:t>GDP</a:t>
                      </a:r>
                      <a:r>
                        <a:rPr kumimoji="1" lang="ja-JP" altLang="en-US" sz="1600" dirty="0" err="1" smtClean="0"/>
                        <a:t>、</a:t>
                      </a:r>
                      <a:r>
                        <a:rPr kumimoji="1" lang="ja-JP" altLang="en-US" sz="1600" dirty="0" smtClean="0"/>
                        <a:t>政治体制</a:t>
                      </a:r>
                      <a:endParaRPr kumimoji="1" lang="ja-JP" altLang="en-US" sz="1600" dirty="0"/>
                    </a:p>
                  </a:txBody>
                  <a:tcPr anchor="ctr"/>
                </a:tc>
              </a:tr>
              <a:tr h="939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国間レベル</a:t>
                      </a:r>
                    </a:p>
                  </a:txBody>
                  <a:tcPr anchor="ctr"/>
                </a:tc>
                <a:tc>
                  <a:txBody>
                    <a:bodyPr/>
                    <a:lstStyle/>
                    <a:p>
                      <a:r>
                        <a:rPr kumimoji="1" lang="ja-JP" altLang="en-US" sz="1600" i="0" kern="1200" dirty="0" smtClean="0">
                          <a:solidFill>
                            <a:schemeClr val="dk1"/>
                          </a:solidFill>
                          <a:effectLst/>
                          <a:latin typeface="+mn-lt"/>
                          <a:ea typeface="+mn-ea"/>
                          <a:cs typeface="+mn-cs"/>
                        </a:rPr>
                        <a:t>地理的な距離、政治的近接性、貿易依存度</a:t>
                      </a:r>
                      <a:endParaRPr kumimoji="1" lang="ja-JP" altLang="en-US" sz="1600" i="0" dirty="0"/>
                    </a:p>
                  </a:txBody>
                  <a:tcPr anchor="ctr"/>
                </a:tc>
              </a:tr>
            </a:tbl>
          </a:graphicData>
        </a:graphic>
      </p:graphicFrame>
    </p:spTree>
    <p:extLst>
      <p:ext uri="{BB962C8B-B14F-4D97-AF65-F5344CB8AC3E}">
        <p14:creationId xmlns:p14="http://schemas.microsoft.com/office/powerpoint/2010/main" val="4633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400" dirty="0" smtClean="0"/>
              <a:t>導入</a:t>
            </a:r>
            <a:endParaRPr kumimoji="1" lang="en-US" altLang="ja-JP" sz="2400" dirty="0" smtClean="0"/>
          </a:p>
          <a:p>
            <a:r>
              <a:rPr lang="ja-JP" altLang="en-US" sz="2400" dirty="0" smtClean="0"/>
              <a:t>研究質問</a:t>
            </a:r>
            <a:endParaRPr lang="en-US" altLang="ja-JP" sz="2400" dirty="0" smtClean="0"/>
          </a:p>
          <a:p>
            <a:r>
              <a:rPr lang="ja-JP" altLang="en-US" sz="2400" dirty="0" smtClean="0"/>
              <a:t>理論的背景</a:t>
            </a:r>
            <a:endParaRPr lang="en-US" altLang="ja-JP" sz="2400" dirty="0" smtClean="0"/>
          </a:p>
          <a:p>
            <a:r>
              <a:rPr kumimoji="1" lang="ja-JP" altLang="en-US" sz="2400" dirty="0" smtClean="0"/>
              <a:t>理論</a:t>
            </a:r>
            <a:r>
              <a:rPr lang="ja-JP" altLang="en-US" sz="2400" dirty="0"/>
              <a:t>と</a:t>
            </a:r>
            <a:r>
              <a:rPr lang="ja-JP" altLang="en-US" sz="2400" dirty="0" smtClean="0"/>
              <a:t>仮説</a:t>
            </a:r>
            <a:endParaRPr lang="en-US" altLang="ja-JP" sz="2400" dirty="0" smtClean="0"/>
          </a:p>
          <a:p>
            <a:r>
              <a:rPr kumimoji="1" lang="ja-JP" altLang="en-US" sz="2400" dirty="0" smtClean="0"/>
              <a:t>研究コンテクスト</a:t>
            </a:r>
            <a:r>
              <a:rPr lang="ja-JP" altLang="en-US" sz="2400" dirty="0"/>
              <a:t>と</a:t>
            </a:r>
            <a:r>
              <a:rPr lang="ja-JP" altLang="en-US" sz="2400" dirty="0" smtClean="0"/>
              <a:t>リサーチデザイン</a:t>
            </a:r>
            <a:endParaRPr lang="en-US" altLang="ja-JP" sz="2400" dirty="0" smtClean="0"/>
          </a:p>
          <a:p>
            <a:r>
              <a:rPr kumimoji="1" lang="ja-JP" altLang="en-US" sz="2400" dirty="0" smtClean="0"/>
              <a:t>結果</a:t>
            </a:r>
            <a:endParaRPr kumimoji="1" lang="en-US" altLang="ja-JP" sz="2400" dirty="0" smtClean="0"/>
          </a:p>
          <a:p>
            <a:r>
              <a:rPr lang="ja-JP" altLang="en-US" sz="2400" dirty="0" smtClean="0"/>
              <a:t>結論</a:t>
            </a:r>
            <a:endParaRPr lang="en-US" altLang="ja-JP" sz="2400" dirty="0" smtClean="0"/>
          </a:p>
          <a:p>
            <a:r>
              <a:rPr lang="ja-JP" altLang="en-US" sz="2400" dirty="0" smtClean="0"/>
              <a:t>限界</a:t>
            </a:r>
            <a:r>
              <a:rPr lang="ja-JP" altLang="en-US" sz="2400" dirty="0"/>
              <a:t>と</a:t>
            </a:r>
            <a:r>
              <a:rPr lang="ja-JP" altLang="en-US" sz="2400" dirty="0" smtClean="0"/>
              <a:t>今後の課題</a:t>
            </a:r>
            <a:endParaRPr kumimoji="1" lang="en-US" altLang="ja-JP" sz="2400" dirty="0" smtClean="0"/>
          </a:p>
          <a:p>
            <a:endParaRPr kumimoji="1" lang="ja-JP" altLang="en-US" sz="24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a:t>
            </a:fld>
            <a:endParaRPr lang="en-US" altLang="ja-JP"/>
          </a:p>
        </p:txBody>
      </p:sp>
    </p:spTree>
    <p:extLst>
      <p:ext uri="{BB962C8B-B14F-4D97-AF65-F5344CB8AC3E}">
        <p14:creationId xmlns:p14="http://schemas.microsoft.com/office/powerpoint/2010/main" val="291910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516615483"/>
              </p:ext>
            </p:extLst>
          </p:nvPr>
        </p:nvGraphicFramePr>
        <p:xfrm>
          <a:off x="323850" y="1339850"/>
          <a:ext cx="8256588" cy="2474913"/>
        </p:xfrm>
        <a:graphic>
          <a:graphicData uri="http://schemas.openxmlformats.org/presentationml/2006/ole">
            <mc:AlternateContent xmlns:mc="http://schemas.openxmlformats.org/markup-compatibility/2006">
              <mc:Choice xmlns:v="urn:schemas-microsoft-com:vml" Requires="v">
                <p:oleObj spid="_x0000_s1124" name="Document" r:id="rId4" imgW="5909999" imgH="1776590" progId="Word.Document.12">
                  <p:embed/>
                </p:oleObj>
              </mc:Choice>
              <mc:Fallback>
                <p:oleObj name="Document" r:id="rId4" imgW="5909999" imgH="1776590" progId="Word.Document.12">
                  <p:embed/>
                  <p:pic>
                    <p:nvPicPr>
                      <p:cNvPr id="0" name=""/>
                      <p:cNvPicPr/>
                      <p:nvPr/>
                    </p:nvPicPr>
                    <p:blipFill>
                      <a:blip r:embed="rId5"/>
                      <a:stretch>
                        <a:fillRect/>
                      </a:stretch>
                    </p:blipFill>
                    <p:spPr>
                      <a:xfrm>
                        <a:off x="323850" y="1339850"/>
                        <a:ext cx="8256588" cy="2474913"/>
                      </a:xfrm>
                      <a:prstGeom prst="rect">
                        <a:avLst/>
                      </a:prstGeom>
                    </p:spPr>
                  </p:pic>
                </p:oleObj>
              </mc:Fallback>
            </mc:AlternateContent>
          </a:graphicData>
        </a:graphic>
      </p:graphicFrame>
      <p:sp>
        <p:nvSpPr>
          <p:cNvPr id="2" name="タイトル 1"/>
          <p:cNvSpPr>
            <a:spLocks noGrp="1"/>
          </p:cNvSpPr>
          <p:nvPr>
            <p:ph type="title"/>
          </p:nvPr>
        </p:nvSpPr>
        <p:spPr>
          <a:xfrm>
            <a:off x="323849" y="-14288"/>
            <a:ext cx="8569325" cy="850901"/>
          </a:xfrm>
        </p:spPr>
        <p:txBody>
          <a:bodyPr/>
          <a:lstStyle/>
          <a:p>
            <a:pPr lvl="2"/>
            <a:r>
              <a:rPr lang="ja-JP" altLang="en-US" dirty="0" smtClean="0"/>
              <a:t>結果　その</a:t>
            </a:r>
            <a:r>
              <a:rPr lang="en-US" altLang="ja-JP" dirty="0" smtClean="0"/>
              <a:t>1</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19</a:t>
            </a:fld>
            <a:endParaRPr lang="en-US" altLang="ja-JP"/>
          </a:p>
        </p:txBody>
      </p:sp>
      <p:sp>
        <p:nvSpPr>
          <p:cNvPr id="3" name="テキスト ボックス 2"/>
          <p:cNvSpPr txBox="1"/>
          <p:nvPr/>
        </p:nvSpPr>
        <p:spPr>
          <a:xfrm>
            <a:off x="2699097" y="1556792"/>
            <a:ext cx="576759" cy="369332"/>
          </a:xfrm>
          <a:prstGeom prst="rect">
            <a:avLst/>
          </a:prstGeom>
          <a:noFill/>
        </p:spPr>
        <p:txBody>
          <a:bodyPr wrap="square" rtlCol="0">
            <a:spAutoFit/>
          </a:bodyPr>
          <a:lstStyle/>
          <a:p>
            <a:r>
              <a:rPr kumimoji="1" lang="en-US" altLang="ja-JP" dirty="0" smtClean="0"/>
              <a:t>H1</a:t>
            </a:r>
            <a:endParaRPr kumimoji="1" lang="ja-JP" altLang="en-US" dirty="0"/>
          </a:p>
        </p:txBody>
      </p:sp>
      <p:sp>
        <p:nvSpPr>
          <p:cNvPr id="9" name="テキスト ボックス 8"/>
          <p:cNvSpPr txBox="1"/>
          <p:nvPr/>
        </p:nvSpPr>
        <p:spPr>
          <a:xfrm>
            <a:off x="2699097" y="1988840"/>
            <a:ext cx="576759" cy="369332"/>
          </a:xfrm>
          <a:prstGeom prst="rect">
            <a:avLst/>
          </a:prstGeom>
          <a:noFill/>
        </p:spPr>
        <p:txBody>
          <a:bodyPr wrap="square" rtlCol="0">
            <a:spAutoFit/>
          </a:bodyPr>
          <a:lstStyle/>
          <a:p>
            <a:r>
              <a:rPr kumimoji="1" lang="en-US" altLang="ja-JP" dirty="0" smtClean="0"/>
              <a:t>H2</a:t>
            </a:r>
            <a:endParaRPr kumimoji="1" lang="ja-JP" altLang="en-US" dirty="0"/>
          </a:p>
        </p:txBody>
      </p:sp>
      <p:sp>
        <p:nvSpPr>
          <p:cNvPr id="13" name="角丸四角形 12"/>
          <p:cNvSpPr/>
          <p:nvPr/>
        </p:nvSpPr>
        <p:spPr>
          <a:xfrm>
            <a:off x="3131840" y="1583688"/>
            <a:ext cx="5040560" cy="40515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131840" y="1988840"/>
            <a:ext cx="5040560" cy="4062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32048" y="4561964"/>
            <a:ext cx="4572000" cy="523220"/>
          </a:xfrm>
          <a:prstGeom prst="rect">
            <a:avLst/>
          </a:prstGeom>
        </p:spPr>
        <p:txBody>
          <a:bodyPr>
            <a:spAutoFit/>
          </a:bodyPr>
          <a:lstStyle/>
          <a:p>
            <a:r>
              <a:rPr lang="en-US" altLang="ja-JP" sz="1400" dirty="0">
                <a:latin typeface="Times New Roman" panose="02020603050405020304" pitchFamily="18" charset="0"/>
                <a:cs typeface="Times New Roman" panose="02020603050405020304" pitchFamily="18" charset="0"/>
              </a:rPr>
              <a:t>Standard errors in parentheses</a:t>
            </a:r>
            <a:endParaRPr lang="ja-JP" altLang="ja-JP" sz="1400" dirty="0">
              <a:latin typeface="Times New Roman" panose="02020603050405020304" pitchFamily="18" charset="0"/>
              <a:cs typeface="Times New Roman" panose="02020603050405020304" pitchFamily="18" charset="0"/>
            </a:endParaRPr>
          </a:p>
          <a:p>
            <a:r>
              <a:rPr lang="en-US" altLang="ja-JP" sz="1400" baseline="30000" dirty="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 </a:t>
            </a:r>
            <a:r>
              <a:rPr lang="en-US" altLang="ja-JP" sz="1400" i="1" dirty="0">
                <a:latin typeface="Times New Roman" panose="02020603050405020304" pitchFamily="18" charset="0"/>
                <a:cs typeface="Times New Roman" panose="02020603050405020304" pitchFamily="18" charset="0"/>
              </a:rPr>
              <a:t>p</a:t>
            </a:r>
            <a:r>
              <a:rPr lang="en-US" altLang="ja-JP" sz="1400" dirty="0">
                <a:latin typeface="Times New Roman" panose="02020603050405020304" pitchFamily="18" charset="0"/>
                <a:cs typeface="Times New Roman" panose="02020603050405020304" pitchFamily="18" charset="0"/>
              </a:rPr>
              <a:t> &lt; 0.05, </a:t>
            </a:r>
            <a:r>
              <a:rPr lang="en-US" altLang="ja-JP" sz="1400" baseline="30000" dirty="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 </a:t>
            </a:r>
            <a:r>
              <a:rPr lang="en-US" altLang="ja-JP" sz="1400" i="1" dirty="0">
                <a:latin typeface="Times New Roman" panose="02020603050405020304" pitchFamily="18" charset="0"/>
                <a:cs typeface="Times New Roman" panose="02020603050405020304" pitchFamily="18" charset="0"/>
              </a:rPr>
              <a:t>p</a:t>
            </a:r>
            <a:r>
              <a:rPr lang="en-US" altLang="ja-JP" sz="1400" dirty="0">
                <a:latin typeface="Times New Roman" panose="02020603050405020304" pitchFamily="18" charset="0"/>
                <a:cs typeface="Times New Roman" panose="02020603050405020304" pitchFamily="18" charset="0"/>
              </a:rPr>
              <a:t> &lt; 0.01, </a:t>
            </a:r>
            <a:r>
              <a:rPr lang="en-US" altLang="ja-JP" sz="1400" baseline="30000" dirty="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 </a:t>
            </a:r>
            <a:r>
              <a:rPr lang="en-US" altLang="ja-JP" sz="1400" i="1" dirty="0">
                <a:latin typeface="Times New Roman" panose="02020603050405020304" pitchFamily="18" charset="0"/>
                <a:cs typeface="Times New Roman" panose="02020603050405020304" pitchFamily="18" charset="0"/>
              </a:rPr>
              <a:t>p</a:t>
            </a:r>
            <a:r>
              <a:rPr lang="en-US" altLang="ja-JP" sz="1400" dirty="0">
                <a:latin typeface="Times New Roman" panose="02020603050405020304" pitchFamily="18" charset="0"/>
                <a:cs typeface="Times New Roman" panose="02020603050405020304" pitchFamily="18" charset="0"/>
              </a:rPr>
              <a:t> &lt; 0.001</a:t>
            </a:r>
            <a:endParaRPr lang="ja-JP" altLang="ja-JP" sz="1400"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683568" y="5373216"/>
            <a:ext cx="7776864" cy="646331"/>
          </a:xfrm>
          <a:prstGeom prst="rect">
            <a:avLst/>
          </a:prstGeom>
          <a:noFill/>
        </p:spPr>
        <p:txBody>
          <a:bodyPr wrap="square" rtlCol="0">
            <a:spAutoFit/>
          </a:bodyPr>
          <a:lstStyle/>
          <a:p>
            <a:r>
              <a:rPr lang="ja-JP" altLang="en-US" dirty="0" smtClean="0"/>
              <a:t>過去</a:t>
            </a:r>
            <a:r>
              <a:rPr lang="en-US" altLang="ja-JP" dirty="0"/>
              <a:t>2</a:t>
            </a:r>
            <a:r>
              <a:rPr lang="ja-JP" altLang="en-US" dirty="0"/>
              <a:t>年平均</a:t>
            </a:r>
            <a:r>
              <a:rPr lang="ja-JP" altLang="en-US" dirty="0" smtClean="0"/>
              <a:t>、過去</a:t>
            </a:r>
            <a:r>
              <a:rPr lang="en-US" altLang="ja-JP" dirty="0"/>
              <a:t>3</a:t>
            </a:r>
            <a:r>
              <a:rPr lang="ja-JP" altLang="en-US" dirty="0"/>
              <a:t>年</a:t>
            </a:r>
            <a:r>
              <a:rPr lang="ja-JP" altLang="en-US" dirty="0" smtClean="0"/>
              <a:t>平均の政治的不確実性参照点をそれぞれ用いた推計でも類似した結果を得ている</a:t>
            </a:r>
            <a:endParaRPr kumimoji="1" lang="ja-JP" altLang="en-US" dirty="0"/>
          </a:p>
        </p:txBody>
      </p:sp>
    </p:spTree>
    <p:extLst>
      <p:ext uri="{BB962C8B-B14F-4D97-AF65-F5344CB8AC3E}">
        <p14:creationId xmlns:p14="http://schemas.microsoft.com/office/powerpoint/2010/main" val="90408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883190144"/>
              </p:ext>
            </p:extLst>
          </p:nvPr>
        </p:nvGraphicFramePr>
        <p:xfrm>
          <a:off x="323850" y="1339850"/>
          <a:ext cx="8201025" cy="3097262"/>
        </p:xfrm>
        <a:graphic>
          <a:graphicData uri="http://schemas.openxmlformats.org/presentationml/2006/ole">
            <mc:AlternateContent xmlns:mc="http://schemas.openxmlformats.org/markup-compatibility/2006">
              <mc:Choice xmlns:v="urn:schemas-microsoft-com:vml" Requires="v">
                <p:oleObj spid="_x0000_s2063" name="Document" r:id="rId4" imgW="5909999" imgH="1774792" progId="Word.Document.12">
                  <p:embed/>
                </p:oleObj>
              </mc:Choice>
              <mc:Fallback>
                <p:oleObj name="Document" r:id="rId4" imgW="5909999" imgH="1774792" progId="Word.Document.12">
                  <p:embed/>
                  <p:pic>
                    <p:nvPicPr>
                      <p:cNvPr id="0" name=""/>
                      <p:cNvPicPr/>
                      <p:nvPr/>
                    </p:nvPicPr>
                    <p:blipFill>
                      <a:blip r:embed="rId5"/>
                      <a:stretch>
                        <a:fillRect/>
                      </a:stretch>
                    </p:blipFill>
                    <p:spPr>
                      <a:xfrm>
                        <a:off x="323850" y="1339850"/>
                        <a:ext cx="8201025" cy="3097262"/>
                      </a:xfrm>
                      <a:prstGeom prst="rect">
                        <a:avLst/>
                      </a:prstGeom>
                    </p:spPr>
                  </p:pic>
                </p:oleObj>
              </mc:Fallback>
            </mc:AlternateContent>
          </a:graphicData>
        </a:graphic>
      </p:graphicFrame>
      <p:sp>
        <p:nvSpPr>
          <p:cNvPr id="2" name="タイトル 1"/>
          <p:cNvSpPr>
            <a:spLocks noGrp="1"/>
          </p:cNvSpPr>
          <p:nvPr>
            <p:ph type="title"/>
          </p:nvPr>
        </p:nvSpPr>
        <p:spPr>
          <a:xfrm>
            <a:off x="323849" y="-14288"/>
            <a:ext cx="8569325" cy="850901"/>
          </a:xfrm>
        </p:spPr>
        <p:txBody>
          <a:bodyPr/>
          <a:lstStyle/>
          <a:p>
            <a:pPr lvl="2"/>
            <a:r>
              <a:rPr lang="ja-JP" altLang="en-US" dirty="0" smtClean="0"/>
              <a:t>結果　その</a:t>
            </a:r>
            <a:r>
              <a:rPr lang="en-US" altLang="ja-JP" dirty="0" smtClean="0"/>
              <a:t>2</a:t>
            </a:r>
            <a:r>
              <a:rPr lang="ja-JP" altLang="en-US" dirty="0" smtClean="0"/>
              <a:t>（ロバストネスチェック）</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20</a:t>
            </a:fld>
            <a:endParaRPr lang="en-US" altLang="ja-JP"/>
          </a:p>
        </p:txBody>
      </p:sp>
      <p:sp>
        <p:nvSpPr>
          <p:cNvPr id="3" name="テキスト ボックス 2"/>
          <p:cNvSpPr txBox="1"/>
          <p:nvPr/>
        </p:nvSpPr>
        <p:spPr>
          <a:xfrm>
            <a:off x="2699097" y="1673337"/>
            <a:ext cx="576759" cy="369332"/>
          </a:xfrm>
          <a:prstGeom prst="rect">
            <a:avLst/>
          </a:prstGeom>
          <a:noFill/>
        </p:spPr>
        <p:txBody>
          <a:bodyPr wrap="square" rtlCol="0">
            <a:spAutoFit/>
          </a:bodyPr>
          <a:lstStyle/>
          <a:p>
            <a:r>
              <a:rPr kumimoji="1" lang="en-US" altLang="ja-JP" dirty="0" smtClean="0"/>
              <a:t>H1</a:t>
            </a:r>
            <a:endParaRPr kumimoji="1" lang="ja-JP" altLang="en-US" dirty="0"/>
          </a:p>
        </p:txBody>
      </p:sp>
      <p:sp>
        <p:nvSpPr>
          <p:cNvPr id="9" name="テキスト ボックス 8"/>
          <p:cNvSpPr txBox="1"/>
          <p:nvPr/>
        </p:nvSpPr>
        <p:spPr>
          <a:xfrm>
            <a:off x="2699097" y="2348880"/>
            <a:ext cx="576759" cy="369332"/>
          </a:xfrm>
          <a:prstGeom prst="rect">
            <a:avLst/>
          </a:prstGeom>
          <a:noFill/>
        </p:spPr>
        <p:txBody>
          <a:bodyPr wrap="square" rtlCol="0">
            <a:spAutoFit/>
          </a:bodyPr>
          <a:lstStyle/>
          <a:p>
            <a:r>
              <a:rPr kumimoji="1" lang="en-US" altLang="ja-JP" dirty="0" smtClean="0"/>
              <a:t>H2</a:t>
            </a:r>
            <a:endParaRPr kumimoji="1" lang="ja-JP" altLang="en-US" dirty="0"/>
          </a:p>
        </p:txBody>
      </p:sp>
      <p:sp>
        <p:nvSpPr>
          <p:cNvPr id="13" name="角丸四角形 12"/>
          <p:cNvSpPr/>
          <p:nvPr/>
        </p:nvSpPr>
        <p:spPr>
          <a:xfrm>
            <a:off x="3131840" y="1583687"/>
            <a:ext cx="5040560" cy="57202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131840" y="2155716"/>
            <a:ext cx="5040560" cy="5624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32048" y="3789040"/>
            <a:ext cx="4572000" cy="523220"/>
          </a:xfrm>
          <a:prstGeom prst="rect">
            <a:avLst/>
          </a:prstGeom>
        </p:spPr>
        <p:txBody>
          <a:bodyPr>
            <a:spAutoFit/>
          </a:bodyPr>
          <a:lstStyle/>
          <a:p>
            <a:r>
              <a:rPr lang="en-US" altLang="ja-JP" sz="1400" dirty="0">
                <a:latin typeface="Times New Roman" panose="02020603050405020304" pitchFamily="18" charset="0"/>
                <a:cs typeface="Times New Roman" panose="02020603050405020304" pitchFamily="18" charset="0"/>
              </a:rPr>
              <a:t>Standard errors in parentheses</a:t>
            </a:r>
            <a:endParaRPr lang="ja-JP" altLang="ja-JP" sz="1400" dirty="0">
              <a:latin typeface="Times New Roman" panose="02020603050405020304" pitchFamily="18" charset="0"/>
              <a:cs typeface="Times New Roman" panose="02020603050405020304" pitchFamily="18" charset="0"/>
            </a:endParaRPr>
          </a:p>
          <a:p>
            <a:r>
              <a:rPr lang="en-US" altLang="ja-JP" sz="1400" baseline="30000" dirty="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 </a:t>
            </a:r>
            <a:r>
              <a:rPr lang="en-US" altLang="ja-JP" sz="1400" i="1" dirty="0">
                <a:latin typeface="Times New Roman" panose="02020603050405020304" pitchFamily="18" charset="0"/>
                <a:cs typeface="Times New Roman" panose="02020603050405020304" pitchFamily="18" charset="0"/>
              </a:rPr>
              <a:t>p</a:t>
            </a:r>
            <a:r>
              <a:rPr lang="en-US" altLang="ja-JP" sz="1400" dirty="0">
                <a:latin typeface="Times New Roman" panose="02020603050405020304" pitchFamily="18" charset="0"/>
                <a:cs typeface="Times New Roman" panose="02020603050405020304" pitchFamily="18" charset="0"/>
              </a:rPr>
              <a:t> &lt; 0.05, </a:t>
            </a:r>
            <a:r>
              <a:rPr lang="en-US" altLang="ja-JP" sz="1400" baseline="30000" dirty="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 </a:t>
            </a:r>
            <a:r>
              <a:rPr lang="en-US" altLang="ja-JP" sz="1400" i="1" dirty="0">
                <a:latin typeface="Times New Roman" panose="02020603050405020304" pitchFamily="18" charset="0"/>
                <a:cs typeface="Times New Roman" panose="02020603050405020304" pitchFamily="18" charset="0"/>
              </a:rPr>
              <a:t>p</a:t>
            </a:r>
            <a:r>
              <a:rPr lang="en-US" altLang="ja-JP" sz="1400" dirty="0">
                <a:latin typeface="Times New Roman" panose="02020603050405020304" pitchFamily="18" charset="0"/>
                <a:cs typeface="Times New Roman" panose="02020603050405020304" pitchFamily="18" charset="0"/>
              </a:rPr>
              <a:t> &lt; 0.01, </a:t>
            </a:r>
            <a:r>
              <a:rPr lang="en-US" altLang="ja-JP" sz="1400" baseline="30000" dirty="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 </a:t>
            </a:r>
            <a:r>
              <a:rPr lang="en-US" altLang="ja-JP" sz="1400" i="1" dirty="0">
                <a:latin typeface="Times New Roman" panose="02020603050405020304" pitchFamily="18" charset="0"/>
                <a:cs typeface="Times New Roman" panose="02020603050405020304" pitchFamily="18" charset="0"/>
              </a:rPr>
              <a:t>p</a:t>
            </a:r>
            <a:r>
              <a:rPr lang="en-US" altLang="ja-JP" sz="1400" dirty="0">
                <a:latin typeface="Times New Roman" panose="02020603050405020304" pitchFamily="18" charset="0"/>
                <a:cs typeface="Times New Roman" panose="02020603050405020304" pitchFamily="18" charset="0"/>
              </a:rPr>
              <a:t> &lt; 0.001</a:t>
            </a:r>
            <a:endParaRPr lang="ja-JP" altLang="ja-JP" sz="1400"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683568" y="4653136"/>
            <a:ext cx="7776864" cy="646331"/>
          </a:xfrm>
          <a:prstGeom prst="rect">
            <a:avLst/>
          </a:prstGeom>
          <a:noFill/>
        </p:spPr>
        <p:txBody>
          <a:bodyPr wrap="square" rtlCol="0">
            <a:spAutoFit/>
          </a:bodyPr>
          <a:lstStyle/>
          <a:p>
            <a:r>
              <a:rPr lang="ja-JP" altLang="en-US" dirty="0" smtClean="0"/>
              <a:t>過去</a:t>
            </a:r>
            <a:r>
              <a:rPr lang="en-US" altLang="ja-JP" dirty="0"/>
              <a:t>2</a:t>
            </a:r>
            <a:r>
              <a:rPr lang="ja-JP" altLang="en-US" dirty="0"/>
              <a:t>年平均</a:t>
            </a:r>
            <a:r>
              <a:rPr lang="ja-JP" altLang="en-US" dirty="0" smtClean="0"/>
              <a:t>、過去</a:t>
            </a:r>
            <a:r>
              <a:rPr lang="en-US" altLang="ja-JP" dirty="0"/>
              <a:t>3</a:t>
            </a:r>
            <a:r>
              <a:rPr lang="ja-JP" altLang="en-US" dirty="0"/>
              <a:t>年</a:t>
            </a:r>
            <a:r>
              <a:rPr lang="ja-JP" altLang="en-US" dirty="0" smtClean="0"/>
              <a:t>平均の政治的不確実性参照点をそれぞれ用いた推計でも類似した結果を得ている</a:t>
            </a:r>
            <a:endParaRPr kumimoji="1" lang="ja-JP" altLang="en-US" dirty="0"/>
          </a:p>
        </p:txBody>
      </p:sp>
    </p:spTree>
    <p:extLst>
      <p:ext uri="{BB962C8B-B14F-4D97-AF65-F5344CB8AC3E}">
        <p14:creationId xmlns:p14="http://schemas.microsoft.com/office/powerpoint/2010/main" val="1040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14288"/>
            <a:ext cx="7992566" cy="850901"/>
          </a:xfrm>
        </p:spPr>
        <p:txBody>
          <a:bodyPr/>
          <a:lstStyle/>
          <a:p>
            <a:r>
              <a:rPr lang="ja-JP" altLang="en-US" dirty="0" smtClean="0"/>
              <a:t>政治的不確実性参照点と投資行動　その</a:t>
            </a:r>
            <a:r>
              <a:rPr lang="en-US" altLang="ja-JP" dirty="0" smtClean="0"/>
              <a:t>1</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21</a:t>
            </a:fld>
            <a:endParaRPr lang="en-US" altLang="ja-JP"/>
          </a:p>
        </p:txBody>
      </p:sp>
      <p:pic>
        <p:nvPicPr>
          <p:cNvPr id="6" name="図 5"/>
          <p:cNvPicPr/>
          <p:nvPr/>
        </p:nvPicPr>
        <p:blipFill>
          <a:blip r:embed="rId2"/>
          <a:srcRect/>
          <a:stretch>
            <a:fillRect/>
          </a:stretch>
        </p:blipFill>
        <p:spPr bwMode="auto">
          <a:xfrm>
            <a:off x="2005012" y="1547812"/>
            <a:ext cx="5133975" cy="3762375"/>
          </a:xfrm>
          <a:prstGeom prst="rect">
            <a:avLst/>
          </a:prstGeom>
          <a:noFill/>
          <a:ln w="9525">
            <a:noFill/>
            <a:miter lim="800000"/>
            <a:headEnd/>
            <a:tailEnd/>
          </a:ln>
        </p:spPr>
      </p:pic>
      <p:sp>
        <p:nvSpPr>
          <p:cNvPr id="7" name="テキスト ボックス 6"/>
          <p:cNvSpPr txBox="1"/>
          <p:nvPr/>
        </p:nvSpPr>
        <p:spPr>
          <a:xfrm>
            <a:off x="3635896" y="5496055"/>
            <a:ext cx="2592288" cy="369332"/>
          </a:xfrm>
          <a:prstGeom prst="rect">
            <a:avLst/>
          </a:prstGeom>
          <a:noFill/>
        </p:spPr>
        <p:txBody>
          <a:bodyPr wrap="square" rtlCol="0">
            <a:spAutoFit/>
          </a:bodyPr>
          <a:lstStyle/>
          <a:p>
            <a:r>
              <a:rPr kumimoji="1" lang="ja-JP" altLang="en-US" dirty="0" smtClean="0"/>
              <a:t>政治的不確実性参照点</a:t>
            </a:r>
            <a:endParaRPr kumimoji="1" lang="ja-JP" altLang="en-US" dirty="0"/>
          </a:p>
        </p:txBody>
      </p:sp>
      <p:sp>
        <p:nvSpPr>
          <p:cNvPr id="8" name="テキスト ボックス 7"/>
          <p:cNvSpPr txBox="1"/>
          <p:nvPr/>
        </p:nvSpPr>
        <p:spPr>
          <a:xfrm>
            <a:off x="179512" y="2780928"/>
            <a:ext cx="2592288" cy="369332"/>
          </a:xfrm>
          <a:prstGeom prst="rect">
            <a:avLst/>
          </a:prstGeom>
          <a:noFill/>
        </p:spPr>
        <p:txBody>
          <a:bodyPr wrap="square" rtlCol="0">
            <a:spAutoFit/>
          </a:bodyPr>
          <a:lstStyle/>
          <a:p>
            <a:r>
              <a:rPr kumimoji="1" lang="en-US" altLang="ja-JP" dirty="0" smtClean="0"/>
              <a:t>Predicted value</a:t>
            </a:r>
            <a:endParaRPr kumimoji="1" lang="ja-JP" altLang="en-US" dirty="0"/>
          </a:p>
        </p:txBody>
      </p:sp>
    </p:spTree>
    <p:extLst>
      <p:ext uri="{BB962C8B-B14F-4D97-AF65-F5344CB8AC3E}">
        <p14:creationId xmlns:p14="http://schemas.microsoft.com/office/powerpoint/2010/main" val="148423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14288"/>
            <a:ext cx="8064574" cy="850901"/>
          </a:xfrm>
        </p:spPr>
        <p:txBody>
          <a:bodyPr/>
          <a:lstStyle/>
          <a:p>
            <a:r>
              <a:rPr lang="ja-JP" altLang="en-US" dirty="0" smtClean="0"/>
              <a:t>政治的不確実性参照点</a:t>
            </a:r>
            <a:r>
              <a:rPr lang="ja-JP" altLang="en-US" dirty="0"/>
              <a:t>と投資</a:t>
            </a:r>
            <a:r>
              <a:rPr lang="ja-JP" altLang="en-US" dirty="0" smtClean="0"/>
              <a:t>行動　その２</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22</a:t>
            </a:fld>
            <a:endParaRPr lang="en-US" altLang="ja-JP"/>
          </a:p>
        </p:txBody>
      </p:sp>
      <p:pic>
        <p:nvPicPr>
          <p:cNvPr id="6" name="コンテンツ プレースホルダー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gray">
          <a:xfrm>
            <a:off x="2003949" y="1658394"/>
            <a:ext cx="5136102" cy="3745999"/>
          </a:xfrm>
          <a:prstGeom prst="rect">
            <a:avLst/>
          </a:prstGeom>
          <a:noFill/>
          <a:ln w="9525">
            <a:noFill/>
            <a:miter lim="800000"/>
            <a:headEnd/>
            <a:tailEnd/>
          </a:ln>
          <a:effectLst/>
        </p:spPr>
      </p:pic>
    </p:spTree>
    <p:extLst>
      <p:ext uri="{BB962C8B-B14F-4D97-AF65-F5344CB8AC3E}">
        <p14:creationId xmlns:p14="http://schemas.microsoft.com/office/powerpoint/2010/main" val="351732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仮説の構造</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23</a:t>
            </a:fld>
            <a:endParaRPr lang="en-US" altLang="ja-JP"/>
          </a:p>
        </p:txBody>
      </p:sp>
      <p:sp>
        <p:nvSpPr>
          <p:cNvPr id="13" name="テキスト ボックス 12"/>
          <p:cNvSpPr txBox="1"/>
          <p:nvPr/>
        </p:nvSpPr>
        <p:spPr>
          <a:xfrm>
            <a:off x="323528" y="3258128"/>
            <a:ext cx="1512168" cy="369332"/>
          </a:xfrm>
          <a:prstGeom prst="rect">
            <a:avLst/>
          </a:prstGeom>
          <a:noFill/>
        </p:spPr>
        <p:txBody>
          <a:bodyPr wrap="square" rtlCol="0">
            <a:spAutoFit/>
          </a:bodyPr>
          <a:lstStyle/>
          <a:p>
            <a:r>
              <a:rPr kumimoji="1" lang="ja-JP" altLang="en-US" dirty="0" smtClean="0"/>
              <a:t>投資行動</a:t>
            </a:r>
            <a:endParaRPr kumimoji="1" lang="ja-JP" altLang="en-US" dirty="0"/>
          </a:p>
        </p:txBody>
      </p:sp>
      <p:cxnSp>
        <p:nvCxnSpPr>
          <p:cNvPr id="10" name="直線コネクタ 9"/>
          <p:cNvCxnSpPr/>
          <p:nvPr/>
        </p:nvCxnSpPr>
        <p:spPr>
          <a:xfrm>
            <a:off x="4932040" y="1673952"/>
            <a:ext cx="0" cy="4104456"/>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907704" y="3258128"/>
            <a:ext cx="3024336" cy="136815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932039" y="3258128"/>
            <a:ext cx="3168353" cy="136815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915816" y="998370"/>
            <a:ext cx="4086238" cy="369332"/>
          </a:xfrm>
          <a:prstGeom prst="rect">
            <a:avLst/>
          </a:prstGeom>
          <a:noFill/>
        </p:spPr>
        <p:txBody>
          <a:bodyPr wrap="square" rtlCol="0">
            <a:spAutoFit/>
          </a:bodyPr>
          <a:lstStyle/>
          <a:p>
            <a:r>
              <a:rPr lang="ja-JP" altLang="en-US" dirty="0" smtClean="0"/>
              <a:t>企業が保有する政治的不確実性参照点</a:t>
            </a:r>
            <a:endParaRPr kumimoji="1" lang="ja-JP" altLang="en-US" dirty="0"/>
          </a:p>
        </p:txBody>
      </p:sp>
      <p:sp>
        <p:nvSpPr>
          <p:cNvPr id="22" name="テキスト ボックス 21"/>
          <p:cNvSpPr txBox="1"/>
          <p:nvPr/>
        </p:nvSpPr>
        <p:spPr>
          <a:xfrm>
            <a:off x="1835696" y="5850416"/>
            <a:ext cx="3024336" cy="646331"/>
          </a:xfrm>
          <a:prstGeom prst="rect">
            <a:avLst/>
          </a:prstGeom>
          <a:noFill/>
        </p:spPr>
        <p:txBody>
          <a:bodyPr wrap="square" rtlCol="0">
            <a:spAutoFit/>
          </a:bodyPr>
          <a:lstStyle/>
          <a:p>
            <a:pPr algn="ctr"/>
            <a:r>
              <a:rPr kumimoji="1" lang="ja-JP" altLang="en-US" dirty="0" smtClean="0"/>
              <a:t>参照点より下の</a:t>
            </a:r>
            <a:endParaRPr kumimoji="1" lang="en-US" altLang="ja-JP" dirty="0" smtClean="0"/>
          </a:p>
          <a:p>
            <a:pPr algn="ctr"/>
            <a:r>
              <a:rPr kumimoji="1" lang="ja-JP" altLang="en-US" dirty="0" smtClean="0"/>
              <a:t>政治的不確実性（現地国）</a:t>
            </a:r>
            <a:endParaRPr kumimoji="1" lang="ja-JP" altLang="en-US" dirty="0"/>
          </a:p>
        </p:txBody>
      </p:sp>
      <p:sp>
        <p:nvSpPr>
          <p:cNvPr id="23" name="テキスト ボックス 22"/>
          <p:cNvSpPr txBox="1"/>
          <p:nvPr/>
        </p:nvSpPr>
        <p:spPr>
          <a:xfrm>
            <a:off x="5220072" y="5850416"/>
            <a:ext cx="3024336" cy="646331"/>
          </a:xfrm>
          <a:prstGeom prst="rect">
            <a:avLst/>
          </a:prstGeom>
          <a:noFill/>
        </p:spPr>
        <p:txBody>
          <a:bodyPr wrap="square" rtlCol="0">
            <a:spAutoFit/>
          </a:bodyPr>
          <a:lstStyle/>
          <a:p>
            <a:pPr algn="ctr"/>
            <a:r>
              <a:rPr lang="ja-JP" altLang="en-US" dirty="0"/>
              <a:t>参照点</a:t>
            </a:r>
            <a:r>
              <a:rPr lang="ja-JP" altLang="en-US" dirty="0" smtClean="0"/>
              <a:t>より上の</a:t>
            </a:r>
            <a:endParaRPr lang="en-US" altLang="ja-JP" dirty="0"/>
          </a:p>
          <a:p>
            <a:pPr algn="ctr"/>
            <a:r>
              <a:rPr lang="ja-JP" altLang="en-US" dirty="0" smtClean="0"/>
              <a:t>政治的不確実性（現地国）</a:t>
            </a:r>
            <a:endParaRPr lang="ja-JP" altLang="en-US" dirty="0"/>
          </a:p>
        </p:txBody>
      </p:sp>
      <p:sp>
        <p:nvSpPr>
          <p:cNvPr id="18" name="テキスト ボックス 17"/>
          <p:cNvSpPr txBox="1"/>
          <p:nvPr/>
        </p:nvSpPr>
        <p:spPr>
          <a:xfrm>
            <a:off x="5724129" y="4288886"/>
            <a:ext cx="936103" cy="400110"/>
          </a:xfrm>
          <a:prstGeom prst="rect">
            <a:avLst/>
          </a:prstGeom>
          <a:noFill/>
          <a:ln>
            <a:noFill/>
          </a:ln>
        </p:spPr>
        <p:txBody>
          <a:bodyPr wrap="square" rtlCol="0">
            <a:spAutoFit/>
          </a:bodyPr>
          <a:lstStyle/>
          <a:p>
            <a:pPr algn="ctr"/>
            <a:r>
              <a:rPr lang="ja-JP" altLang="en-US" sz="2000" b="1" u="sng" dirty="0"/>
              <a:t>仮説</a:t>
            </a:r>
            <a:r>
              <a:rPr kumimoji="1" lang="en-US" altLang="ja-JP" sz="2000" b="1" u="sng" dirty="0" smtClean="0"/>
              <a:t> 2</a:t>
            </a:r>
            <a:endParaRPr kumimoji="1" lang="ja-JP" altLang="en-US" sz="2000" b="1" u="sng" dirty="0"/>
          </a:p>
        </p:txBody>
      </p:sp>
      <p:cxnSp>
        <p:nvCxnSpPr>
          <p:cNvPr id="20" name="直線矢印コネクタ 19"/>
          <p:cNvCxnSpPr/>
          <p:nvPr/>
        </p:nvCxnSpPr>
        <p:spPr>
          <a:xfrm flipV="1">
            <a:off x="1619672" y="1628800"/>
            <a:ext cx="0" cy="41764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619672" y="5805264"/>
            <a:ext cx="684076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203849" y="4288886"/>
            <a:ext cx="936103" cy="400110"/>
          </a:xfrm>
          <a:prstGeom prst="rect">
            <a:avLst/>
          </a:prstGeom>
          <a:noFill/>
          <a:ln>
            <a:noFill/>
          </a:ln>
        </p:spPr>
        <p:txBody>
          <a:bodyPr wrap="square" rtlCol="0">
            <a:spAutoFit/>
          </a:bodyPr>
          <a:lstStyle/>
          <a:p>
            <a:pPr algn="ctr"/>
            <a:r>
              <a:rPr lang="ja-JP" altLang="en-US" sz="2000" b="1" u="sng" dirty="0"/>
              <a:t>仮説</a:t>
            </a:r>
            <a:r>
              <a:rPr kumimoji="1" lang="en-US" altLang="ja-JP" sz="2000" b="1" u="sng" dirty="0" smtClean="0"/>
              <a:t> </a:t>
            </a:r>
            <a:r>
              <a:rPr lang="en-US" altLang="ja-JP" sz="2000" b="1" u="sng" dirty="0"/>
              <a:t>1</a:t>
            </a:r>
            <a:endParaRPr kumimoji="1" lang="ja-JP" altLang="en-US" sz="2000" b="1" u="sng" dirty="0"/>
          </a:p>
        </p:txBody>
      </p:sp>
      <p:cxnSp>
        <p:nvCxnSpPr>
          <p:cNvPr id="6" name="直線矢印コネクタ 5"/>
          <p:cNvCxnSpPr/>
          <p:nvPr/>
        </p:nvCxnSpPr>
        <p:spPr>
          <a:xfrm>
            <a:off x="4923074" y="1350060"/>
            <a:ext cx="0" cy="2067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03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研究</a:t>
            </a:r>
            <a:r>
              <a:rPr lang="ja-JP" altLang="en-US" sz="2800" dirty="0"/>
              <a:t>質問</a:t>
            </a:r>
            <a:r>
              <a:rPr lang="en-US" altLang="ja-JP" sz="2800" dirty="0"/>
              <a:t>	</a:t>
            </a:r>
          </a:p>
          <a:p>
            <a:pPr lvl="1"/>
            <a:r>
              <a:rPr lang="ja-JP" altLang="en-US" sz="2000" dirty="0" smtClean="0"/>
              <a:t>政治的不確実性参照点</a:t>
            </a:r>
            <a:r>
              <a:rPr lang="ja-JP" altLang="en-US" sz="2000" dirty="0"/>
              <a:t>は環境解釈にどのような影響を与え、その解釈は企業行動</a:t>
            </a:r>
            <a:r>
              <a:rPr lang="ja-JP" altLang="en-US" sz="2000" dirty="0" smtClean="0"/>
              <a:t>（投資</a:t>
            </a:r>
            <a:r>
              <a:rPr lang="ja-JP" altLang="en-US" sz="2000" dirty="0"/>
              <a:t>行動</a:t>
            </a:r>
            <a:r>
              <a:rPr lang="ja-JP" altLang="en-US" sz="2000" dirty="0" smtClean="0"/>
              <a:t>）</a:t>
            </a:r>
            <a:r>
              <a:rPr lang="ja-JP" altLang="en-US" sz="2000" dirty="0"/>
              <a:t>にどのような影響を与えるのか？</a:t>
            </a:r>
            <a:endParaRPr lang="en-US" altLang="ja-JP" sz="2000" dirty="0"/>
          </a:p>
          <a:p>
            <a:pPr lvl="1"/>
            <a:endParaRPr lang="en-US" altLang="ja-JP" sz="2400" dirty="0" smtClean="0"/>
          </a:p>
          <a:p>
            <a:r>
              <a:rPr lang="ja-JP" altLang="en-US" sz="2800" dirty="0"/>
              <a:t>理論的貢献</a:t>
            </a:r>
            <a:endParaRPr lang="en-US" altLang="ja-JP" sz="2400" dirty="0"/>
          </a:p>
          <a:p>
            <a:pPr lvl="1"/>
            <a:r>
              <a:rPr lang="ja-JP" altLang="en-US" sz="2000" dirty="0" smtClean="0"/>
              <a:t>政治的不確実性に関する研究</a:t>
            </a:r>
            <a:endParaRPr lang="en-US" altLang="ja-JP" sz="2000" dirty="0"/>
          </a:p>
          <a:p>
            <a:pPr lvl="2"/>
            <a:r>
              <a:rPr lang="ja-JP" altLang="en-US" sz="1600" dirty="0"/>
              <a:t>先行研究で対立している結果に対して、その解消の方向性を提示している点</a:t>
            </a:r>
            <a:endParaRPr lang="en-US" altLang="ja-JP" sz="1600" dirty="0"/>
          </a:p>
          <a:p>
            <a:pPr lvl="1"/>
            <a:r>
              <a:rPr lang="ja-JP" altLang="en-US" sz="2000" dirty="0" smtClean="0"/>
              <a:t>環境解釈に</a:t>
            </a:r>
            <a:r>
              <a:rPr lang="ja-JP" altLang="en-US" sz="2000" dirty="0"/>
              <a:t>関する研究</a:t>
            </a:r>
            <a:endParaRPr lang="en-US" altLang="ja-JP" sz="2000" dirty="0"/>
          </a:p>
          <a:p>
            <a:pPr lvl="2"/>
            <a:r>
              <a:rPr lang="ja-JP" altLang="en-US" sz="1600" dirty="0" smtClean="0"/>
              <a:t>政治的不確実性に</a:t>
            </a:r>
            <a:r>
              <a:rPr lang="ja-JP" altLang="en-US" sz="1600" dirty="0"/>
              <a:t>着目して、外部環境にある機会をどのよう解釈しているのかを明らかにしている</a:t>
            </a:r>
            <a:r>
              <a:rPr lang="ja-JP" altLang="en-US" sz="1600" dirty="0" smtClean="0"/>
              <a:t>点</a:t>
            </a:r>
            <a:endParaRPr lang="en-US" altLang="ja-JP" sz="1600" dirty="0" smtClean="0"/>
          </a:p>
          <a:p>
            <a:pPr lvl="2"/>
            <a:r>
              <a:rPr lang="ja-JP" altLang="en-US" sz="1600" dirty="0" smtClean="0"/>
              <a:t>政治的不確実性の</a:t>
            </a:r>
            <a:r>
              <a:rPr lang="ja-JP" altLang="en-US" sz="1600" dirty="0"/>
              <a:t>解釈は企業によって異なることを明らかにしている</a:t>
            </a:r>
            <a:r>
              <a:rPr lang="ja-JP" altLang="en-US" sz="1600" dirty="0" smtClean="0"/>
              <a:t>点</a:t>
            </a:r>
            <a:endParaRPr lang="en-US" altLang="ja-JP" sz="1600" dirty="0"/>
          </a:p>
          <a:p>
            <a:pPr lvl="1"/>
            <a:r>
              <a:rPr lang="ja-JP" altLang="en-US" sz="2000" dirty="0"/>
              <a:t>参照点理論</a:t>
            </a:r>
            <a:endParaRPr lang="en-US" altLang="ja-JP" sz="2000" dirty="0"/>
          </a:p>
          <a:p>
            <a:pPr lvl="2"/>
            <a:r>
              <a:rPr lang="ja-JP" altLang="en-US" sz="1600" dirty="0"/>
              <a:t>戦略的参照点理論にフォーカスを当てて一般化可能性を拡張している</a:t>
            </a:r>
            <a:r>
              <a:rPr lang="ja-JP" altLang="en-US" sz="1600" dirty="0" smtClean="0"/>
              <a:t>点</a:t>
            </a:r>
            <a:endParaRPr lang="en-US" altLang="ja-JP" sz="2400" dirty="0" smtClean="0"/>
          </a:p>
          <a:p>
            <a:pPr lvl="1"/>
            <a:endParaRPr lang="en-US" altLang="ja-JP" sz="24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24</a:t>
            </a:fld>
            <a:endParaRPr lang="en-US" altLang="ja-JP"/>
          </a:p>
        </p:txBody>
      </p:sp>
    </p:spTree>
    <p:extLst>
      <p:ext uri="{BB962C8B-B14F-4D97-AF65-F5344CB8AC3E}">
        <p14:creationId xmlns:p14="http://schemas.microsoft.com/office/powerpoint/2010/main" val="121764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限界と今後の課題</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限界</a:t>
            </a:r>
            <a:endParaRPr lang="en-US" altLang="ja-JP" sz="2800" dirty="0"/>
          </a:p>
          <a:p>
            <a:pPr lvl="1"/>
            <a:r>
              <a:rPr lang="ja-JP" altLang="en-US" sz="2400" dirty="0"/>
              <a:t>単一</a:t>
            </a:r>
            <a:r>
              <a:rPr lang="ja-JP" altLang="en-US" sz="2400" dirty="0" smtClean="0"/>
              <a:t>の</a:t>
            </a:r>
            <a:r>
              <a:rPr lang="ja-JP" altLang="en-US" sz="2400" dirty="0"/>
              <a:t>産業に基づくエビデンス</a:t>
            </a:r>
            <a:endParaRPr lang="en-US" altLang="ja-JP" sz="2400" dirty="0"/>
          </a:p>
          <a:p>
            <a:pPr lvl="1"/>
            <a:r>
              <a:rPr lang="ja-JP" altLang="en-US" sz="2400" dirty="0" smtClean="0"/>
              <a:t>解釈という概念を</a:t>
            </a:r>
            <a:r>
              <a:rPr lang="ja-JP" altLang="en-US" sz="2400" dirty="0"/>
              <a:t>直接測定できている訳では</a:t>
            </a:r>
            <a:r>
              <a:rPr lang="ja-JP" altLang="en-US" sz="2400" dirty="0" smtClean="0"/>
              <a:t>ない</a:t>
            </a:r>
            <a:endParaRPr lang="en-US" altLang="ja-JP" sz="2400" dirty="0" smtClean="0"/>
          </a:p>
          <a:p>
            <a:pPr lvl="1"/>
            <a:r>
              <a:rPr lang="ja-JP" altLang="en-US" sz="2400" dirty="0" smtClean="0"/>
              <a:t>データの制約上、企業の株式所有構造やパフォーマンスの影響を分析できていない</a:t>
            </a:r>
            <a:endParaRPr lang="en-US" altLang="ja-JP" sz="2400" dirty="0" smtClean="0"/>
          </a:p>
          <a:p>
            <a:pPr lvl="1"/>
            <a:endParaRPr lang="en-US" altLang="ja-JP" sz="2400" dirty="0"/>
          </a:p>
          <a:p>
            <a:r>
              <a:rPr lang="ja-JP" altLang="en-US" sz="2800" dirty="0" smtClean="0"/>
              <a:t>今後</a:t>
            </a:r>
            <a:r>
              <a:rPr lang="ja-JP" altLang="en-US" sz="2800" dirty="0"/>
              <a:t>の課題</a:t>
            </a:r>
            <a:endParaRPr lang="en-US" altLang="ja-JP" sz="2800" dirty="0"/>
          </a:p>
          <a:p>
            <a:pPr lvl="1"/>
            <a:r>
              <a:rPr lang="ja-JP" altLang="en-US" sz="2400" dirty="0"/>
              <a:t>参照点理論を</a:t>
            </a:r>
            <a:r>
              <a:rPr lang="ja-JP" altLang="en-US" sz="2400" dirty="0" smtClean="0"/>
              <a:t>政治的不確実性の</a:t>
            </a:r>
            <a:r>
              <a:rPr lang="ja-JP" altLang="en-US" sz="2400" dirty="0"/>
              <a:t>解釈に用いることの妥当性</a:t>
            </a:r>
            <a:endParaRPr lang="en-US" altLang="ja-JP" sz="2400" dirty="0"/>
          </a:p>
          <a:p>
            <a:pPr lvl="1"/>
            <a:r>
              <a:rPr lang="ja-JP" altLang="en-US" sz="2400" dirty="0"/>
              <a:t>参照点の操作化の正当化</a:t>
            </a:r>
            <a:endParaRPr lang="en-US" altLang="ja-JP" sz="2400" dirty="0"/>
          </a:p>
          <a:p>
            <a:pPr lvl="1"/>
            <a:r>
              <a:rPr lang="ja-JP" altLang="en-US" sz="2400" dirty="0"/>
              <a:t>投資行動だけではなく、撤退行動も分析対象とする</a:t>
            </a:r>
            <a:endParaRPr lang="en-US" altLang="ja-JP" sz="2400" dirty="0"/>
          </a:p>
          <a:p>
            <a:pPr lvl="1"/>
            <a:endParaRPr kumimoji="1" lang="ja-JP" altLang="en-US" sz="24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25</a:t>
            </a:fld>
            <a:endParaRPr lang="en-US" altLang="ja-JP"/>
          </a:p>
        </p:txBody>
      </p:sp>
    </p:spTree>
    <p:extLst>
      <p:ext uri="{BB962C8B-B14F-4D97-AF65-F5344CB8AC3E}">
        <p14:creationId xmlns:p14="http://schemas.microsoft.com/office/powerpoint/2010/main" val="110620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3104964"/>
            <a:ext cx="8686800" cy="648072"/>
          </a:xfrm>
        </p:spPr>
        <p:txBody>
          <a:bodyPr/>
          <a:lstStyle/>
          <a:p>
            <a:pPr marL="0" indent="0">
              <a:buNone/>
            </a:pPr>
            <a:r>
              <a:rPr kumimoji="1" lang="ja-JP" altLang="en-US" dirty="0" smtClean="0"/>
              <a:t>ご清聴ありがとうございました。</a:t>
            </a:r>
            <a:endParaRPr kumimoji="1" lang="ja-JP" altLang="en-US" dirty="0"/>
          </a:p>
        </p:txBody>
      </p:sp>
      <p:sp>
        <p:nvSpPr>
          <p:cNvPr id="4" name="日付プレースホルダ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 4"/>
          <p:cNvSpPr>
            <a:spLocks noGrp="1"/>
          </p:cNvSpPr>
          <p:nvPr>
            <p:ph type="sldNum" sz="quarter" idx="11"/>
          </p:nvPr>
        </p:nvSpPr>
        <p:spPr/>
        <p:txBody>
          <a:bodyPr/>
          <a:lstStyle/>
          <a:p>
            <a:fld id="{711E6D09-2F09-4763-B6B1-D382BCBF8DE1}" type="slidenum">
              <a:rPr lang="en-US" altLang="ja-JP" smtClean="0"/>
              <a:pPr/>
              <a:t>26</a:t>
            </a:fld>
            <a:endParaRPr lang="en-US" altLang="ja-JP"/>
          </a:p>
        </p:txBody>
      </p:sp>
    </p:spTree>
    <p:extLst>
      <p:ext uri="{BB962C8B-B14F-4D97-AF65-F5344CB8AC3E}">
        <p14:creationId xmlns:p14="http://schemas.microsoft.com/office/powerpoint/2010/main" val="352957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主要参考文献</a:t>
            </a:r>
            <a:endParaRPr kumimoji="1" lang="ja-JP" altLang="en-US" dirty="0"/>
          </a:p>
        </p:txBody>
      </p:sp>
      <p:sp>
        <p:nvSpPr>
          <p:cNvPr id="3" name="コンテンツ プレースホルダー 2"/>
          <p:cNvSpPr>
            <a:spLocks noGrp="1"/>
          </p:cNvSpPr>
          <p:nvPr>
            <p:ph idx="1"/>
          </p:nvPr>
        </p:nvSpPr>
        <p:spPr>
          <a:xfrm>
            <a:off x="457200" y="882113"/>
            <a:ext cx="8229600" cy="4525963"/>
          </a:xfrm>
        </p:spPr>
        <p:txBody>
          <a:bodyPr/>
          <a:lstStyle/>
          <a:p>
            <a:r>
              <a:rPr lang="en-US" altLang="ja-JP" sz="1000" dirty="0" smtClean="0"/>
              <a:t>Chen</a:t>
            </a:r>
            <a:r>
              <a:rPr lang="en-US" altLang="ja-JP" sz="1000" dirty="0"/>
              <a:t>, M.-J., Su, K.-H., and Tsai, W. (2007). “Competitive tension: The awareness-motivation-capability perspective,” </a:t>
            </a:r>
            <a:r>
              <a:rPr lang="en-US" altLang="ja-JP" sz="1000" i="1" dirty="0"/>
              <a:t>Academy of Management Journal, </a:t>
            </a:r>
            <a:r>
              <a:rPr lang="en-US" altLang="ja-JP" sz="1000" dirty="0"/>
              <a:t>50, 101-118. </a:t>
            </a:r>
          </a:p>
          <a:p>
            <a:r>
              <a:rPr lang="en-US" altLang="ja-JP" sz="1000" dirty="0" err="1"/>
              <a:t>Cyert</a:t>
            </a:r>
            <a:r>
              <a:rPr lang="en-US" altLang="ja-JP" sz="1000" dirty="0"/>
              <a:t>, R. M., and March, J. G. (1963). </a:t>
            </a:r>
            <a:r>
              <a:rPr lang="en-US" altLang="ja-JP" sz="1000" i="1" dirty="0"/>
              <a:t>A behavioral theory of the firm</a:t>
            </a:r>
            <a:r>
              <a:rPr lang="en-US" altLang="ja-JP" sz="1000" dirty="0"/>
              <a:t>.</a:t>
            </a:r>
            <a:r>
              <a:rPr lang="en-US" altLang="ja-JP" sz="1000" i="1" dirty="0"/>
              <a:t> </a:t>
            </a:r>
            <a:r>
              <a:rPr lang="en-US" altLang="ja-JP" sz="1000" dirty="0"/>
              <a:t>Eaglewood Cliffs, NJ: Prentice-hall. </a:t>
            </a:r>
          </a:p>
          <a:p>
            <a:r>
              <a:rPr lang="en-US" altLang="ja-JP" sz="1000" dirty="0" smtClean="0"/>
              <a:t>Daft</a:t>
            </a:r>
            <a:r>
              <a:rPr lang="en-US" altLang="ja-JP" sz="1000" dirty="0"/>
              <a:t>, R. L., and </a:t>
            </a:r>
            <a:r>
              <a:rPr lang="en-US" altLang="ja-JP" sz="1000" dirty="0" err="1" smtClean="0"/>
              <a:t>Weick</a:t>
            </a:r>
            <a:r>
              <a:rPr lang="en-US" altLang="ja-JP" sz="1000" dirty="0" smtClean="0"/>
              <a:t>, K</a:t>
            </a:r>
            <a:r>
              <a:rPr lang="en-US" altLang="ja-JP" sz="1000" dirty="0"/>
              <a:t>. E. </a:t>
            </a:r>
            <a:r>
              <a:rPr lang="en-US" altLang="ja-JP" sz="1000" dirty="0" smtClean="0"/>
              <a:t>(</a:t>
            </a:r>
            <a:r>
              <a:rPr lang="en-US" altLang="ja-JP" sz="1000" dirty="0"/>
              <a:t>1984). “Toward a model of organizations as interpretation systems,” </a:t>
            </a:r>
            <a:r>
              <a:rPr lang="en-US" altLang="ja-JP" sz="1000" i="1" dirty="0"/>
              <a:t>Academy of Management Review,</a:t>
            </a:r>
            <a:r>
              <a:rPr lang="en-US" altLang="ja-JP" sz="1000" dirty="0"/>
              <a:t> 9, 284-295. </a:t>
            </a:r>
            <a:endParaRPr lang="en-US" altLang="ja-JP" sz="1000" dirty="0" smtClean="0"/>
          </a:p>
          <a:p>
            <a:r>
              <a:rPr lang="es-ES_tradnl" altLang="ja-JP" sz="1000" dirty="0"/>
              <a:t>Delios, A., </a:t>
            </a:r>
            <a:r>
              <a:rPr lang="es-ES_tradnl" altLang="ja-JP" sz="1000" dirty="0" smtClean="0"/>
              <a:t>and Henisz</a:t>
            </a:r>
            <a:r>
              <a:rPr lang="es-ES_tradnl" altLang="ja-JP" sz="1000" dirty="0"/>
              <a:t>, W. J. </a:t>
            </a:r>
            <a:r>
              <a:rPr lang="es-ES_tradnl" altLang="ja-JP" sz="1000" dirty="0" smtClean="0"/>
              <a:t>(2000). </a:t>
            </a:r>
            <a:r>
              <a:rPr lang="en-US" altLang="ja-JP" sz="1000" dirty="0"/>
              <a:t>Japanese firms' investment strategies in emerging economies. </a:t>
            </a:r>
            <a:r>
              <a:rPr lang="en-US" altLang="ja-JP" sz="1000" i="1" dirty="0"/>
              <a:t>Academy of Management Journal</a:t>
            </a:r>
            <a:r>
              <a:rPr lang="en-US" altLang="ja-JP" sz="1000" dirty="0"/>
              <a:t>. 43(3), 305–323</a:t>
            </a:r>
            <a:r>
              <a:rPr lang="en-US" altLang="ja-JP" sz="1000" dirty="0" smtClean="0"/>
              <a:t>.</a:t>
            </a:r>
          </a:p>
          <a:p>
            <a:r>
              <a:rPr lang="en-US" altLang="ja-JP" sz="1000" dirty="0" err="1"/>
              <a:t>Delios</a:t>
            </a:r>
            <a:r>
              <a:rPr lang="en-US" altLang="ja-JP" sz="1000" dirty="0"/>
              <a:t>, A., </a:t>
            </a:r>
            <a:r>
              <a:rPr lang="en-US" altLang="ja-JP" sz="1000" dirty="0" smtClean="0"/>
              <a:t>and </a:t>
            </a:r>
            <a:r>
              <a:rPr lang="en-US" altLang="ja-JP" sz="1000" dirty="0" err="1"/>
              <a:t>Henisz</a:t>
            </a:r>
            <a:r>
              <a:rPr lang="en-US" altLang="ja-JP" sz="1000" dirty="0"/>
              <a:t>, W. J. </a:t>
            </a:r>
            <a:r>
              <a:rPr lang="en-US" altLang="ja-JP" sz="1000" dirty="0" smtClean="0"/>
              <a:t>(2003). </a:t>
            </a:r>
            <a:r>
              <a:rPr lang="en-US" altLang="ja-JP" sz="1000" dirty="0"/>
              <a:t>Political hazards, experience, and sequential entry strategies: The international expansion of Japanese firms, 1980–1998. </a:t>
            </a:r>
            <a:r>
              <a:rPr lang="en-US" altLang="ja-JP" sz="1000" i="1" dirty="0"/>
              <a:t>Strategic Management Journal, </a:t>
            </a:r>
            <a:r>
              <a:rPr lang="en-US" altLang="ja-JP" sz="1000" dirty="0" smtClean="0"/>
              <a:t>24, </a:t>
            </a:r>
            <a:r>
              <a:rPr lang="en-US" altLang="ja-JP" sz="1000" dirty="0"/>
              <a:t>1153-116</a:t>
            </a:r>
            <a:r>
              <a:rPr lang="en-US" altLang="ja-JP" sz="1000" dirty="0" smtClean="0"/>
              <a:t>.</a:t>
            </a:r>
          </a:p>
          <a:p>
            <a:r>
              <a:rPr lang="en-US" altLang="ja-JP" sz="1000" dirty="0" err="1" smtClean="0"/>
              <a:t>Fiegenbaum</a:t>
            </a:r>
            <a:r>
              <a:rPr lang="en-US" altLang="ja-JP" sz="1000" dirty="0"/>
              <a:t>, A., Hart, S., and </a:t>
            </a:r>
            <a:r>
              <a:rPr lang="en-US" altLang="ja-JP" sz="1000" dirty="0" err="1" smtClean="0"/>
              <a:t>Schendel</a:t>
            </a:r>
            <a:r>
              <a:rPr lang="en-US" altLang="ja-JP" sz="1000" dirty="0" smtClean="0"/>
              <a:t>, D</a:t>
            </a:r>
            <a:r>
              <a:rPr lang="en-US" altLang="ja-JP" sz="1000" dirty="0"/>
              <a:t>. </a:t>
            </a:r>
            <a:r>
              <a:rPr lang="en-US" altLang="ja-JP" sz="1000" dirty="0" smtClean="0"/>
              <a:t>(</a:t>
            </a:r>
            <a:r>
              <a:rPr lang="en-US" altLang="ja-JP" sz="1000" dirty="0"/>
              <a:t>1996). “Strategic reference point theory,” </a:t>
            </a:r>
            <a:r>
              <a:rPr lang="en-US" altLang="ja-JP" sz="1000" i="1" dirty="0"/>
              <a:t>Strategic Management Journal, </a:t>
            </a:r>
            <a:r>
              <a:rPr lang="en-US" altLang="ja-JP" sz="1000" dirty="0"/>
              <a:t>17, 219-235. </a:t>
            </a:r>
            <a:endParaRPr lang="en-US" altLang="ja-JP" sz="1000" dirty="0" smtClean="0"/>
          </a:p>
          <a:p>
            <a:r>
              <a:rPr lang="en-US" altLang="ja-JP" sz="1000" dirty="0" err="1"/>
              <a:t>García</a:t>
            </a:r>
            <a:r>
              <a:rPr lang="ja-JP" altLang="ja-JP" sz="1000" dirty="0"/>
              <a:t>‐</a:t>
            </a:r>
            <a:r>
              <a:rPr lang="en-US" altLang="ja-JP" sz="1000" dirty="0"/>
              <a:t>Canal, </a:t>
            </a:r>
            <a:r>
              <a:rPr lang="en-US" altLang="ja-JP" sz="1000" dirty="0" smtClean="0"/>
              <a:t>E., and </a:t>
            </a:r>
            <a:r>
              <a:rPr lang="en-US" altLang="ja-JP" sz="1000" dirty="0" err="1"/>
              <a:t>Guillén</a:t>
            </a:r>
            <a:r>
              <a:rPr lang="en-US" altLang="ja-JP" sz="1000" dirty="0"/>
              <a:t>, </a:t>
            </a:r>
            <a:r>
              <a:rPr lang="en-US" altLang="ja-JP" sz="1000" dirty="0" smtClean="0"/>
              <a:t>M. </a:t>
            </a:r>
            <a:r>
              <a:rPr lang="en-US" altLang="ja-JP" sz="1000" dirty="0"/>
              <a:t>F. (2008). Risks and the strategy of foreign location choice in regulated industries. </a:t>
            </a:r>
            <a:r>
              <a:rPr lang="en-US" altLang="ja-JP" sz="1000" i="1" dirty="0"/>
              <a:t>Strategic Management Journal, 29</a:t>
            </a:r>
            <a:r>
              <a:rPr lang="en-US" altLang="ja-JP" sz="1000" dirty="0"/>
              <a:t>(10), 1097-1115. </a:t>
            </a:r>
            <a:endParaRPr lang="en-US" altLang="ja-JP" sz="1000" dirty="0" smtClean="0"/>
          </a:p>
          <a:p>
            <a:r>
              <a:rPr lang="en-US" altLang="ja-JP" sz="1000" dirty="0" err="1"/>
              <a:t>Giachetti</a:t>
            </a:r>
            <a:r>
              <a:rPr lang="en-US" altLang="ja-JP" sz="1000" dirty="0"/>
              <a:t>, C., </a:t>
            </a:r>
            <a:r>
              <a:rPr lang="en-US" altLang="ja-JP" sz="1000" dirty="0" smtClean="0"/>
              <a:t>and </a:t>
            </a:r>
            <a:r>
              <a:rPr lang="en-US" altLang="ja-JP" sz="1000" dirty="0" err="1"/>
              <a:t>Lampel</a:t>
            </a:r>
            <a:r>
              <a:rPr lang="en-US" altLang="ja-JP" sz="1000" dirty="0"/>
              <a:t>, J. (2010). Keeping both eyes on the competition: Strategic adjustment to multiple targets in the UK mobile phone industry. </a:t>
            </a:r>
            <a:r>
              <a:rPr lang="en-US" altLang="ja-JP" sz="1000" i="1" dirty="0"/>
              <a:t>Strategic Organization, 8</a:t>
            </a:r>
            <a:r>
              <a:rPr lang="en-US" altLang="ja-JP" sz="1000" dirty="0"/>
              <a:t>(4), 347-376. </a:t>
            </a:r>
            <a:endParaRPr lang="ja-JP" altLang="ja-JP" sz="1000" dirty="0"/>
          </a:p>
          <a:p>
            <a:r>
              <a:rPr lang="en-US" altLang="ja-JP" sz="1000" dirty="0" err="1" smtClean="0"/>
              <a:t>Greve</a:t>
            </a:r>
            <a:r>
              <a:rPr lang="en-US" altLang="ja-JP" sz="1000" dirty="0"/>
              <a:t>, H. R. (1998). Performance, Aspirations and Risky Organizational Change</a:t>
            </a:r>
            <a:r>
              <a:rPr lang="en-US" altLang="ja-JP" sz="1000" i="1" dirty="0"/>
              <a:t>.</a:t>
            </a:r>
            <a:r>
              <a:rPr lang="en-US" altLang="ja-JP" sz="1000" dirty="0"/>
              <a:t> </a:t>
            </a:r>
            <a:r>
              <a:rPr lang="en-US" altLang="ja-JP" sz="1000" i="1" dirty="0" err="1"/>
              <a:t>Administrateive</a:t>
            </a:r>
            <a:r>
              <a:rPr lang="en-US" altLang="ja-JP" sz="1000" i="1" dirty="0"/>
              <a:t> Science Quarterly</a:t>
            </a:r>
            <a:r>
              <a:rPr lang="en-US" altLang="ja-JP" sz="1000" dirty="0"/>
              <a:t>, 48, 58-86.</a:t>
            </a:r>
            <a:endParaRPr lang="ja-JP" altLang="ja-JP" sz="1000" dirty="0"/>
          </a:p>
          <a:p>
            <a:r>
              <a:rPr lang="en-US" altLang="ja-JP" sz="1000" dirty="0" err="1"/>
              <a:t>Greve</a:t>
            </a:r>
            <a:r>
              <a:rPr lang="en-US" altLang="ja-JP" sz="1000" dirty="0"/>
              <a:t>, H. R. (2013). </a:t>
            </a:r>
            <a:r>
              <a:rPr lang="en-US" altLang="ja-JP" sz="1000" dirty="0" err="1"/>
              <a:t>Microfoundations</a:t>
            </a:r>
            <a:r>
              <a:rPr lang="en-US" altLang="ja-JP" sz="1000" dirty="0"/>
              <a:t> of </a:t>
            </a:r>
            <a:r>
              <a:rPr lang="en-US" altLang="ja-JP" sz="1000" dirty="0" err="1"/>
              <a:t>Mangement</a:t>
            </a:r>
            <a:r>
              <a:rPr lang="en-US" altLang="ja-JP" sz="1000" dirty="0"/>
              <a:t>: Behavioral Strategies and Levels of Rationality in Organizational Action. </a:t>
            </a:r>
            <a:r>
              <a:rPr lang="en-US" altLang="ja-JP" sz="1000" i="1" dirty="0"/>
              <a:t>Academy of Management Perspectives</a:t>
            </a:r>
            <a:r>
              <a:rPr lang="en-US" altLang="ja-JP" sz="1000" dirty="0"/>
              <a:t>, 27(2), 103-119</a:t>
            </a:r>
            <a:r>
              <a:rPr lang="en-US" altLang="ja-JP" sz="1000" dirty="0" smtClean="0"/>
              <a:t>.</a:t>
            </a:r>
          </a:p>
          <a:p>
            <a:r>
              <a:rPr lang="en-US" altLang="ja-JP" sz="1000" dirty="0" err="1"/>
              <a:t>Henisz</a:t>
            </a:r>
            <a:r>
              <a:rPr lang="en-US" altLang="ja-JP" sz="1000" dirty="0"/>
              <a:t>, W. J., </a:t>
            </a:r>
            <a:r>
              <a:rPr lang="en-US" altLang="ja-JP" sz="1000" dirty="0" err="1"/>
              <a:t>Macher</a:t>
            </a:r>
            <a:r>
              <a:rPr lang="en-US" altLang="ja-JP" sz="1000" dirty="0"/>
              <a:t>, J. T</a:t>
            </a:r>
            <a:r>
              <a:rPr lang="en-US" altLang="ja-JP" sz="1000" dirty="0" smtClean="0"/>
              <a:t>. (2004). </a:t>
            </a:r>
            <a:r>
              <a:rPr lang="en-US" altLang="ja-JP" sz="1000" dirty="0"/>
              <a:t>Firm- and country-level trade-offs and contingencies in the evaluation of foreign investment: The semiconductor industry, 1994–2002. Organization Science. 15(5), 537–554</a:t>
            </a:r>
            <a:r>
              <a:rPr lang="en-US" altLang="ja-JP" sz="1000" dirty="0" smtClean="0"/>
              <a:t>.</a:t>
            </a:r>
          </a:p>
          <a:p>
            <a:r>
              <a:rPr lang="en-US" altLang="ja-JP" sz="1000" dirty="0" err="1" smtClean="0"/>
              <a:t>Holburn</a:t>
            </a:r>
            <a:r>
              <a:rPr lang="en-US" altLang="ja-JP" sz="1000" dirty="0"/>
              <a:t>, G. L. F., </a:t>
            </a:r>
            <a:r>
              <a:rPr lang="en-US" altLang="ja-JP" sz="1000" dirty="0" smtClean="0"/>
              <a:t>and </a:t>
            </a:r>
            <a:r>
              <a:rPr lang="en-US" altLang="ja-JP" sz="1000" dirty="0" err="1"/>
              <a:t>Zelner</a:t>
            </a:r>
            <a:r>
              <a:rPr lang="en-US" altLang="ja-JP" sz="1000" dirty="0"/>
              <a:t>, B. A. </a:t>
            </a:r>
            <a:r>
              <a:rPr lang="en-US" altLang="ja-JP" sz="1000" dirty="0" smtClean="0"/>
              <a:t>(2010). </a:t>
            </a:r>
            <a:r>
              <a:rPr lang="en-US" altLang="ja-JP" sz="1000" dirty="0"/>
              <a:t>Political capabilities, policy risk, and international investment strategy: evidence from the global electric power generation industry. </a:t>
            </a:r>
            <a:r>
              <a:rPr lang="en-US" altLang="ja-JP" sz="1000" i="1" dirty="0"/>
              <a:t>Strategic Management Journal, </a:t>
            </a:r>
            <a:r>
              <a:rPr lang="en-US" altLang="ja-JP" sz="1000" dirty="0" smtClean="0"/>
              <a:t>31, </a:t>
            </a:r>
            <a:r>
              <a:rPr lang="en-US" altLang="ja-JP" sz="1000" dirty="0"/>
              <a:t>1290-1315. </a:t>
            </a:r>
            <a:endParaRPr lang="en-US" altLang="ja-JP" sz="1000" dirty="0" smtClean="0"/>
          </a:p>
          <a:p>
            <a:r>
              <a:rPr lang="en-US" altLang="ja-JP" sz="1000" dirty="0"/>
              <a:t>Jackson, S. E., </a:t>
            </a:r>
            <a:r>
              <a:rPr lang="en-US" altLang="ja-JP" sz="1000" dirty="0" smtClean="0"/>
              <a:t>and </a:t>
            </a:r>
            <a:r>
              <a:rPr lang="en-US" altLang="ja-JP" sz="1000" dirty="0"/>
              <a:t>Dutton, J. E. (1988). Discerning threats and opportunities. </a:t>
            </a:r>
            <a:r>
              <a:rPr lang="en-US" altLang="ja-JP" sz="1000" i="1" dirty="0"/>
              <a:t>Administrative Science Quarterly</a:t>
            </a:r>
            <a:r>
              <a:rPr lang="en-US" altLang="ja-JP" sz="1000" dirty="0"/>
              <a:t>, 370-387. </a:t>
            </a:r>
            <a:endParaRPr lang="en-US" altLang="ja-JP" sz="1000" dirty="0" smtClean="0"/>
          </a:p>
          <a:p>
            <a:r>
              <a:rPr lang="en-US" altLang="ja-JP" sz="1000" dirty="0" err="1"/>
              <a:t>Kobrin</a:t>
            </a:r>
            <a:r>
              <a:rPr lang="en-US" altLang="ja-JP" sz="1000" dirty="0"/>
              <a:t>, S. J. </a:t>
            </a:r>
            <a:r>
              <a:rPr lang="en-US" altLang="ja-JP" sz="1000" dirty="0" smtClean="0"/>
              <a:t>(1979). </a:t>
            </a:r>
            <a:r>
              <a:rPr lang="en-US" altLang="ja-JP" sz="1000" dirty="0"/>
              <a:t>Political risk: A review and reconsideration. </a:t>
            </a:r>
            <a:r>
              <a:rPr lang="en-US" altLang="ja-JP" sz="1000" i="1" dirty="0"/>
              <a:t>Journal of International Business Studies, </a:t>
            </a:r>
            <a:r>
              <a:rPr lang="en-US" altLang="ja-JP" sz="1000" dirty="0" smtClean="0"/>
              <a:t>10, </a:t>
            </a:r>
            <a:r>
              <a:rPr lang="en-US" altLang="ja-JP" sz="1000" dirty="0"/>
              <a:t>67-80. </a:t>
            </a:r>
            <a:endParaRPr lang="ja-JP" altLang="ja-JP" sz="1000" dirty="0"/>
          </a:p>
          <a:p>
            <a:r>
              <a:rPr lang="en-US" altLang="ja-JP" sz="1000" dirty="0" err="1"/>
              <a:t>Ocasio</a:t>
            </a:r>
            <a:r>
              <a:rPr lang="en-US" altLang="ja-JP" sz="1000" dirty="0"/>
              <a:t>, W. (1997). “Towards an attention</a:t>
            </a:r>
            <a:r>
              <a:rPr lang="ja-JP" altLang="ja-JP" sz="1000" dirty="0"/>
              <a:t>‐</a:t>
            </a:r>
            <a:r>
              <a:rPr lang="en-US" altLang="ja-JP" sz="1000" dirty="0"/>
              <a:t>based view of the firm,” </a:t>
            </a:r>
            <a:r>
              <a:rPr lang="en-US" altLang="ja-JP" sz="1000" i="1" dirty="0"/>
              <a:t>Strategic Management Journal, </a:t>
            </a:r>
            <a:r>
              <a:rPr lang="en-US" altLang="ja-JP" sz="1000" dirty="0"/>
              <a:t>18, 187-206. </a:t>
            </a:r>
            <a:endParaRPr lang="en-US" altLang="ja-JP" sz="1000" dirty="0" smtClean="0"/>
          </a:p>
          <a:p>
            <a:r>
              <a:rPr lang="en-US" altLang="ja-JP" sz="1000" dirty="0" err="1" smtClean="0"/>
              <a:t>Shinkle</a:t>
            </a:r>
            <a:r>
              <a:rPr lang="en-US" altLang="ja-JP" sz="1000" dirty="0" smtClean="0"/>
              <a:t>, G. A. (2012). Organizational aspirations, reference points, and goals; Building on the past and aiming for the future,” </a:t>
            </a:r>
            <a:r>
              <a:rPr lang="en-US" altLang="ja-JP" sz="1000" i="1" dirty="0" smtClean="0"/>
              <a:t>Journal of Management</a:t>
            </a:r>
            <a:r>
              <a:rPr lang="en-US" altLang="ja-JP" sz="1000" dirty="0" smtClean="0"/>
              <a:t>, 38, 415-455.</a:t>
            </a:r>
          </a:p>
          <a:p>
            <a:r>
              <a:rPr lang="en-US" altLang="ja-JP" sz="1000" dirty="0"/>
              <a:t>Simon H. A. (1962). The architecture of complexity. </a:t>
            </a:r>
            <a:r>
              <a:rPr lang="en-US" altLang="ja-JP" sz="1000" i="1" dirty="0"/>
              <a:t>Proceedings of the American Philosophical Society</a:t>
            </a:r>
            <a:r>
              <a:rPr lang="en-US" altLang="ja-JP" sz="1000" dirty="0"/>
              <a:t>, 106: 467–482</a:t>
            </a:r>
            <a:r>
              <a:rPr lang="en-US" altLang="ja-JP" sz="1000" dirty="0" smtClean="0"/>
              <a:t>.</a:t>
            </a:r>
            <a:endParaRPr lang="ja-JP" altLang="ja-JP" sz="1000" dirty="0"/>
          </a:p>
          <a:p>
            <a:r>
              <a:rPr lang="en-US" altLang="ja-JP" sz="1000" dirty="0"/>
              <a:t>Schneider, S. L. (1992). Framing and conflict: aspiration level contingency, the status quo, and current theories of risky choice. </a:t>
            </a:r>
            <a:r>
              <a:rPr lang="en-US" altLang="ja-JP" sz="1000" i="1" dirty="0"/>
              <a:t>Journal of Experimental Psychology: Learning, Memory, and Cognition, 18</a:t>
            </a:r>
            <a:r>
              <a:rPr lang="en-US" altLang="ja-JP" sz="1000" dirty="0"/>
              <a:t>(5), 1040. </a:t>
            </a:r>
            <a:endParaRPr lang="ja-JP" altLang="ja-JP" sz="1000" dirty="0"/>
          </a:p>
          <a:p>
            <a:r>
              <a:rPr lang="en-US" altLang="ja-JP" sz="1000" dirty="0" err="1" smtClean="0"/>
              <a:t>Vaaler</a:t>
            </a:r>
            <a:r>
              <a:rPr lang="en-US" altLang="ja-JP" sz="1000" dirty="0"/>
              <a:t>, P. M. </a:t>
            </a:r>
            <a:r>
              <a:rPr lang="en-US" altLang="ja-JP" sz="1000" dirty="0" smtClean="0"/>
              <a:t>(2008). </a:t>
            </a:r>
            <a:r>
              <a:rPr lang="en-US" altLang="ja-JP" sz="1000" dirty="0"/>
              <a:t>How do MNCs vote in developing country elections? </a:t>
            </a:r>
            <a:r>
              <a:rPr lang="en-US" altLang="ja-JP" sz="1000" i="1" dirty="0"/>
              <a:t>Academy of Management Journal, </a:t>
            </a:r>
            <a:r>
              <a:rPr lang="en-US" altLang="ja-JP" sz="1000" dirty="0" smtClean="0"/>
              <a:t>51, 21-43</a:t>
            </a:r>
            <a:r>
              <a:rPr lang="en-US" altLang="ja-JP" sz="1000" dirty="0"/>
              <a:t>. </a:t>
            </a:r>
            <a:endParaRPr lang="en-US" altLang="ja-JP" sz="1000" dirty="0" smtClean="0"/>
          </a:p>
          <a:p>
            <a:r>
              <a:rPr lang="en-US" altLang="ja-JP" sz="1000" dirty="0" err="1"/>
              <a:t>Weick</a:t>
            </a:r>
            <a:r>
              <a:rPr lang="en-US" altLang="ja-JP" sz="1000" dirty="0"/>
              <a:t>, K. E. (1979). </a:t>
            </a:r>
            <a:r>
              <a:rPr lang="en-US" altLang="ja-JP" sz="1000" i="1" dirty="0"/>
              <a:t>The social psychology of organizing.</a:t>
            </a:r>
            <a:r>
              <a:rPr lang="en-US" altLang="ja-JP" sz="1000" dirty="0"/>
              <a:t> Random House: New York</a:t>
            </a:r>
            <a:r>
              <a:rPr lang="en-US" altLang="ja-JP" sz="1000" dirty="0" smtClean="0"/>
              <a:t>.</a:t>
            </a:r>
            <a:endParaRPr lang="ja-JP" altLang="ja-JP" sz="1000" dirty="0"/>
          </a:p>
          <a:p>
            <a:r>
              <a:rPr lang="en-US" altLang="ja-JP" sz="1000" dirty="0"/>
              <a:t>Xia, J. </a:t>
            </a:r>
            <a:r>
              <a:rPr lang="en-US" altLang="ja-JP" sz="1000" dirty="0" smtClean="0"/>
              <a:t>(2011). </a:t>
            </a:r>
            <a:r>
              <a:rPr lang="en-US" altLang="ja-JP" sz="1000" dirty="0"/>
              <a:t>Mutual dependence, partner substitutability, and repeated partnership: the survival of cross</a:t>
            </a:r>
            <a:r>
              <a:rPr lang="ja-JP" altLang="ja-JP" sz="1000" dirty="0"/>
              <a:t>‐</a:t>
            </a:r>
            <a:r>
              <a:rPr lang="en-US" altLang="ja-JP" sz="1000" dirty="0"/>
              <a:t>border alliances. </a:t>
            </a:r>
            <a:r>
              <a:rPr lang="en-US" altLang="ja-JP" sz="1000" i="1" dirty="0"/>
              <a:t>Strategic Management Journal,</a:t>
            </a:r>
            <a:r>
              <a:rPr lang="en-US" altLang="ja-JP" sz="1000" dirty="0"/>
              <a:t> </a:t>
            </a:r>
            <a:r>
              <a:rPr lang="en-US" altLang="ja-JP" sz="1000" dirty="0" smtClean="0"/>
              <a:t>32, </a:t>
            </a:r>
            <a:r>
              <a:rPr lang="en-US" altLang="ja-JP" sz="1000" dirty="0"/>
              <a:t>229-253. </a:t>
            </a:r>
            <a:endParaRPr lang="ja-JP" altLang="ja-JP" sz="1000" dirty="0"/>
          </a:p>
          <a:p>
            <a:endParaRPr lang="ja-JP" altLang="ja-JP" sz="1000" dirty="0"/>
          </a:p>
          <a:p>
            <a:endParaRPr lang="ja-JP" altLang="ja-JP" sz="1000" dirty="0"/>
          </a:p>
          <a:p>
            <a:endParaRPr lang="en-US" altLang="ja-JP" sz="1000" dirty="0"/>
          </a:p>
          <a:p>
            <a:endParaRPr lang="ja-JP" altLang="ja-JP" sz="1000" dirty="0"/>
          </a:p>
          <a:p>
            <a:endParaRPr lang="ja-JP" altLang="ja-JP" sz="1000" dirty="0"/>
          </a:p>
          <a:p>
            <a:endParaRPr lang="ja-JP" altLang="ja-JP" sz="1000" dirty="0"/>
          </a:p>
          <a:p>
            <a:endParaRPr lang="ja-JP" altLang="ja-JP" sz="1000" dirty="0"/>
          </a:p>
          <a:p>
            <a:endParaRPr lang="ja-JP" altLang="ja-JP" sz="1000" dirty="0"/>
          </a:p>
          <a:p>
            <a:endParaRPr kumimoji="1" lang="ja-JP" altLang="en-US" sz="10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dirty="0"/>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27</a:t>
            </a:fld>
            <a:endParaRPr lang="en-US" altLang="ja-JP"/>
          </a:p>
        </p:txBody>
      </p:sp>
    </p:spTree>
    <p:extLst>
      <p:ext uri="{BB962C8B-B14F-4D97-AF65-F5344CB8AC3E}">
        <p14:creationId xmlns:p14="http://schemas.microsoft.com/office/powerpoint/2010/main" val="298142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導入</a:t>
            </a:r>
            <a:endParaRPr kumimoji="1" lang="ja-JP" altLang="en-US"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2</a:t>
            </a:fld>
            <a:endParaRPr lang="en-US" altLang="ja-JP"/>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720" y="3094469"/>
            <a:ext cx="2453640" cy="12706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6006792" y="2230373"/>
            <a:ext cx="1584176" cy="369332"/>
          </a:xfrm>
          <a:prstGeom prst="rect">
            <a:avLst/>
          </a:prstGeom>
          <a:noFill/>
        </p:spPr>
        <p:txBody>
          <a:bodyPr wrap="square" rtlCol="0">
            <a:spAutoFit/>
          </a:bodyPr>
          <a:lstStyle/>
          <a:p>
            <a:r>
              <a:rPr kumimoji="1" lang="ja-JP" altLang="en-US" dirty="0" smtClean="0"/>
              <a:t>現地国</a:t>
            </a:r>
            <a:r>
              <a:rPr lang="en-US" altLang="ja-JP" dirty="0"/>
              <a:t>X</a:t>
            </a:r>
            <a:endParaRPr kumimoji="1" lang="ja-JP" altLang="en-US" dirty="0"/>
          </a:p>
        </p:txBody>
      </p:sp>
      <p:sp>
        <p:nvSpPr>
          <p:cNvPr id="8" name="テキスト ボックス 7"/>
          <p:cNvSpPr txBox="1"/>
          <p:nvPr/>
        </p:nvSpPr>
        <p:spPr>
          <a:xfrm>
            <a:off x="5574744" y="2653129"/>
            <a:ext cx="2453640" cy="369332"/>
          </a:xfrm>
          <a:prstGeom prst="rect">
            <a:avLst/>
          </a:prstGeom>
          <a:noFill/>
        </p:spPr>
        <p:txBody>
          <a:bodyPr wrap="square" rtlCol="0">
            <a:spAutoFit/>
          </a:bodyPr>
          <a:lstStyle/>
          <a:p>
            <a:r>
              <a:rPr kumimoji="1" lang="ja-JP" altLang="en-US" dirty="0" smtClean="0"/>
              <a:t>政治的不確実性 </a:t>
            </a:r>
            <a:r>
              <a:rPr kumimoji="1" lang="en-US" altLang="ja-JP" dirty="0" smtClean="0"/>
              <a:t>= 9</a:t>
            </a:r>
            <a:endParaRPr kumimoji="1" lang="ja-JP"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06302"/>
            <a:ext cx="1619250" cy="1390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テキスト ボックス 10"/>
          <p:cNvSpPr txBox="1"/>
          <p:nvPr/>
        </p:nvSpPr>
        <p:spPr>
          <a:xfrm>
            <a:off x="1547664" y="852205"/>
            <a:ext cx="1584176" cy="369332"/>
          </a:xfrm>
          <a:prstGeom prst="rect">
            <a:avLst/>
          </a:prstGeom>
          <a:noFill/>
        </p:spPr>
        <p:txBody>
          <a:bodyPr wrap="square" rtlCol="0">
            <a:spAutoFit/>
          </a:bodyPr>
          <a:lstStyle/>
          <a:p>
            <a:r>
              <a:rPr lang="ja-JP" altLang="en-US" dirty="0"/>
              <a:t>企業</a:t>
            </a:r>
            <a:r>
              <a:rPr kumimoji="1" lang="en-US" altLang="ja-JP" dirty="0" smtClean="0"/>
              <a:t>A</a:t>
            </a:r>
            <a:endParaRPr kumimoji="1" lang="ja-JP" altLang="en-US" dirty="0"/>
          </a:p>
        </p:txBody>
      </p:sp>
      <p:sp>
        <p:nvSpPr>
          <p:cNvPr id="12" name="テキスト ボックス 11"/>
          <p:cNvSpPr txBox="1"/>
          <p:nvPr/>
        </p:nvSpPr>
        <p:spPr>
          <a:xfrm>
            <a:off x="827584" y="1202953"/>
            <a:ext cx="2448272" cy="369332"/>
          </a:xfrm>
          <a:prstGeom prst="rect">
            <a:avLst/>
          </a:prstGeom>
          <a:noFill/>
        </p:spPr>
        <p:txBody>
          <a:bodyPr wrap="square" rtlCol="0">
            <a:spAutoFit/>
          </a:bodyPr>
          <a:lstStyle/>
          <a:p>
            <a:r>
              <a:rPr kumimoji="1" lang="ja-JP" altLang="en-US" dirty="0" smtClean="0"/>
              <a:t>政治的不確実性 </a:t>
            </a:r>
            <a:r>
              <a:rPr kumimoji="1" lang="en-US" altLang="ja-JP" dirty="0" smtClean="0"/>
              <a:t>= 2</a:t>
            </a:r>
            <a:endParaRPr kumimoji="1" lang="ja-JP" altLang="en-US" dirty="0"/>
          </a:p>
        </p:txBody>
      </p:sp>
      <p:sp>
        <p:nvSpPr>
          <p:cNvPr id="13" name="テキスト ボックス 12"/>
          <p:cNvSpPr txBox="1"/>
          <p:nvPr/>
        </p:nvSpPr>
        <p:spPr>
          <a:xfrm>
            <a:off x="1547664" y="4005064"/>
            <a:ext cx="1584176" cy="369332"/>
          </a:xfrm>
          <a:prstGeom prst="rect">
            <a:avLst/>
          </a:prstGeom>
          <a:noFill/>
        </p:spPr>
        <p:txBody>
          <a:bodyPr wrap="square" rtlCol="0">
            <a:spAutoFit/>
          </a:bodyPr>
          <a:lstStyle/>
          <a:p>
            <a:r>
              <a:rPr lang="ja-JP" altLang="en-US" dirty="0" smtClean="0"/>
              <a:t>企業</a:t>
            </a:r>
            <a:r>
              <a:rPr lang="en-US" altLang="ja-JP" dirty="0"/>
              <a:t>B</a:t>
            </a:r>
            <a:endParaRPr kumimoji="1" lang="ja-JP" altLang="en-US" dirty="0"/>
          </a:p>
        </p:txBody>
      </p:sp>
      <p:sp>
        <p:nvSpPr>
          <p:cNvPr id="14" name="テキスト ボックス 13"/>
          <p:cNvSpPr txBox="1"/>
          <p:nvPr/>
        </p:nvSpPr>
        <p:spPr>
          <a:xfrm>
            <a:off x="827584" y="4355812"/>
            <a:ext cx="2448272" cy="369332"/>
          </a:xfrm>
          <a:prstGeom prst="rect">
            <a:avLst/>
          </a:prstGeom>
          <a:noFill/>
        </p:spPr>
        <p:txBody>
          <a:bodyPr wrap="square" rtlCol="0">
            <a:spAutoFit/>
          </a:bodyPr>
          <a:lstStyle/>
          <a:p>
            <a:r>
              <a:rPr kumimoji="1" lang="ja-JP" altLang="en-US" dirty="0" smtClean="0"/>
              <a:t>政治的不確実性 </a:t>
            </a:r>
            <a:r>
              <a:rPr kumimoji="1" lang="en-US" altLang="ja-JP" dirty="0" smtClean="0"/>
              <a:t>= 10</a:t>
            </a:r>
            <a:endParaRPr kumimoji="1" lang="ja-JP" altLang="en-US" dirty="0"/>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702646"/>
            <a:ext cx="1619250" cy="1390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直線矢印コネクタ 8"/>
          <p:cNvCxnSpPr>
            <a:stCxn id="2051" idx="3"/>
            <a:endCxn id="2050" idx="1"/>
          </p:cNvCxnSpPr>
          <p:nvPr/>
        </p:nvCxnSpPr>
        <p:spPr>
          <a:xfrm>
            <a:off x="2806874" y="2301627"/>
            <a:ext cx="2551846" cy="14281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5" idx="3"/>
            <a:endCxn id="2050" idx="1"/>
          </p:cNvCxnSpPr>
          <p:nvPr/>
        </p:nvCxnSpPr>
        <p:spPr>
          <a:xfrm flipV="1">
            <a:off x="2806874" y="3729787"/>
            <a:ext cx="2551846" cy="16681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707904" y="2555612"/>
            <a:ext cx="1224136" cy="369332"/>
          </a:xfrm>
          <a:prstGeom prst="rect">
            <a:avLst/>
          </a:prstGeom>
          <a:noFill/>
        </p:spPr>
        <p:txBody>
          <a:bodyPr wrap="square" rtlCol="0">
            <a:spAutoFit/>
          </a:bodyPr>
          <a:lstStyle/>
          <a:p>
            <a:r>
              <a:rPr kumimoji="1" lang="ja-JP" altLang="en-US" dirty="0" smtClean="0"/>
              <a:t>参入</a:t>
            </a:r>
            <a:endParaRPr kumimoji="1" lang="ja-JP" altLang="en-US" dirty="0"/>
          </a:p>
        </p:txBody>
      </p:sp>
      <p:sp>
        <p:nvSpPr>
          <p:cNvPr id="22" name="テキスト ボックス 21"/>
          <p:cNvSpPr txBox="1"/>
          <p:nvPr/>
        </p:nvSpPr>
        <p:spPr>
          <a:xfrm>
            <a:off x="3707904" y="4653136"/>
            <a:ext cx="1224136" cy="369332"/>
          </a:xfrm>
          <a:prstGeom prst="rect">
            <a:avLst/>
          </a:prstGeom>
          <a:noFill/>
        </p:spPr>
        <p:txBody>
          <a:bodyPr wrap="square" rtlCol="0">
            <a:spAutoFit/>
          </a:bodyPr>
          <a:lstStyle/>
          <a:p>
            <a:r>
              <a:rPr kumimoji="1" lang="ja-JP" altLang="en-US" dirty="0" smtClean="0"/>
              <a:t>参入</a:t>
            </a:r>
            <a:endParaRPr kumimoji="1" lang="ja-JP" altLang="en-US" dirty="0"/>
          </a:p>
        </p:txBody>
      </p:sp>
      <p:sp>
        <p:nvSpPr>
          <p:cNvPr id="19" name="テキスト ボックス 18"/>
          <p:cNvSpPr txBox="1"/>
          <p:nvPr/>
        </p:nvSpPr>
        <p:spPr>
          <a:xfrm>
            <a:off x="3923927" y="5397971"/>
            <a:ext cx="4969247" cy="923330"/>
          </a:xfrm>
          <a:prstGeom prst="rect">
            <a:avLst/>
          </a:prstGeom>
          <a:noFill/>
        </p:spPr>
        <p:txBody>
          <a:bodyPr wrap="square" rtlCol="0">
            <a:spAutoFit/>
          </a:bodyPr>
          <a:lstStyle/>
          <a:p>
            <a:r>
              <a:rPr kumimoji="1" lang="ja-JP" altLang="en-US" dirty="0" smtClean="0"/>
              <a:t>企業が現地国の政治的不確実性をどのように解釈するかは、</a:t>
            </a:r>
            <a:r>
              <a:rPr lang="ja-JP" altLang="en-US" dirty="0"/>
              <a:t>企業</a:t>
            </a:r>
            <a:r>
              <a:rPr lang="ja-JP" altLang="en-US" dirty="0" smtClean="0"/>
              <a:t>が保有する政治的不確実性の認識によって</a:t>
            </a:r>
            <a:r>
              <a:rPr kumimoji="1" lang="ja-JP" altLang="en-US" dirty="0" smtClean="0"/>
              <a:t>異なるのではないか？</a:t>
            </a:r>
            <a:endParaRPr kumimoji="1" lang="ja-JP" altLang="en-US" dirty="0"/>
          </a:p>
        </p:txBody>
      </p:sp>
    </p:spTree>
    <p:extLst>
      <p:ext uri="{BB962C8B-B14F-4D97-AF65-F5344CB8AC3E}">
        <p14:creationId xmlns:p14="http://schemas.microsoft.com/office/powerpoint/2010/main" val="41520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研究質問と理論的</a:t>
            </a:r>
            <a:r>
              <a:rPr lang="ja-JP" altLang="en-US" dirty="0"/>
              <a:t>貢献</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研究</a:t>
            </a:r>
            <a:r>
              <a:rPr lang="ja-JP" altLang="en-US" sz="2800" dirty="0"/>
              <a:t>質問</a:t>
            </a:r>
            <a:r>
              <a:rPr lang="en-US" altLang="ja-JP" sz="2800" dirty="0"/>
              <a:t>	</a:t>
            </a:r>
          </a:p>
          <a:p>
            <a:pPr lvl="1"/>
            <a:r>
              <a:rPr lang="ja-JP" altLang="en-US" sz="2000" dirty="0" smtClean="0"/>
              <a:t>政治的不確実性参照点</a:t>
            </a:r>
            <a:r>
              <a:rPr lang="ja-JP" altLang="en-US" sz="2000" dirty="0"/>
              <a:t>は環境解釈にどのような影響を与え、その解釈は企業行動</a:t>
            </a:r>
            <a:r>
              <a:rPr lang="ja-JP" altLang="en-US" sz="2000" dirty="0" smtClean="0"/>
              <a:t>（投資</a:t>
            </a:r>
            <a:r>
              <a:rPr lang="ja-JP" altLang="en-US" sz="2000" dirty="0"/>
              <a:t>行動</a:t>
            </a:r>
            <a:r>
              <a:rPr lang="ja-JP" altLang="en-US" sz="2000" dirty="0" smtClean="0"/>
              <a:t>）</a:t>
            </a:r>
            <a:r>
              <a:rPr lang="ja-JP" altLang="en-US" sz="2000" dirty="0"/>
              <a:t>にどのような影響を与えるのか？</a:t>
            </a:r>
            <a:endParaRPr lang="en-US" altLang="ja-JP" sz="2000" dirty="0"/>
          </a:p>
          <a:p>
            <a:pPr lvl="1"/>
            <a:endParaRPr lang="en-US" altLang="ja-JP" sz="2400" dirty="0" smtClean="0"/>
          </a:p>
          <a:p>
            <a:r>
              <a:rPr lang="ja-JP" altLang="en-US" sz="2800" dirty="0"/>
              <a:t>理論的貢献</a:t>
            </a:r>
            <a:endParaRPr lang="en-US" altLang="ja-JP" sz="2400" dirty="0"/>
          </a:p>
          <a:p>
            <a:pPr lvl="1"/>
            <a:r>
              <a:rPr lang="ja-JP" altLang="en-US" sz="2000" dirty="0" smtClean="0"/>
              <a:t>政治的不確実性に関する研究</a:t>
            </a:r>
            <a:endParaRPr lang="en-US" altLang="ja-JP" sz="2000" dirty="0"/>
          </a:p>
          <a:p>
            <a:pPr lvl="2"/>
            <a:r>
              <a:rPr lang="ja-JP" altLang="en-US" sz="1600" dirty="0" smtClean="0"/>
              <a:t>先行研究で対立している結果に対して、その解消の方向性を提示している点</a:t>
            </a:r>
            <a:endParaRPr lang="en-US" altLang="ja-JP" sz="1600" dirty="0"/>
          </a:p>
          <a:p>
            <a:pPr lvl="1"/>
            <a:r>
              <a:rPr lang="ja-JP" altLang="en-US" sz="2000" dirty="0" smtClean="0"/>
              <a:t>環境</a:t>
            </a:r>
            <a:r>
              <a:rPr lang="ja-JP" altLang="en-US" sz="2000" dirty="0"/>
              <a:t>解釈</a:t>
            </a:r>
            <a:r>
              <a:rPr lang="ja-JP" altLang="en-US" sz="2000" dirty="0" smtClean="0"/>
              <a:t>に</a:t>
            </a:r>
            <a:r>
              <a:rPr lang="ja-JP" altLang="en-US" sz="2000" dirty="0"/>
              <a:t>関する研究</a:t>
            </a:r>
            <a:endParaRPr lang="en-US" altLang="ja-JP" sz="2000" dirty="0"/>
          </a:p>
          <a:p>
            <a:pPr lvl="2"/>
            <a:r>
              <a:rPr lang="ja-JP" altLang="en-US" sz="1600" dirty="0" smtClean="0"/>
              <a:t>政治的不確実性の</a:t>
            </a:r>
            <a:r>
              <a:rPr lang="ja-JP" altLang="en-US" sz="1600" dirty="0"/>
              <a:t>観点に着目して、外部環境にある機会をどのよう解釈しているのかを明らかにしている</a:t>
            </a:r>
            <a:r>
              <a:rPr lang="ja-JP" altLang="en-US" sz="1600" dirty="0" smtClean="0"/>
              <a:t>点</a:t>
            </a:r>
            <a:endParaRPr lang="en-US" altLang="ja-JP" sz="1600" dirty="0" smtClean="0"/>
          </a:p>
          <a:p>
            <a:pPr lvl="2"/>
            <a:r>
              <a:rPr lang="ja-JP" altLang="en-US" sz="1600" dirty="0" smtClean="0"/>
              <a:t>政治的不確実性の</a:t>
            </a:r>
            <a:r>
              <a:rPr lang="ja-JP" altLang="en-US" sz="1600" dirty="0"/>
              <a:t>解釈は企業によって異なることを明らかにしている</a:t>
            </a:r>
            <a:r>
              <a:rPr lang="ja-JP" altLang="en-US" sz="1600" dirty="0" smtClean="0"/>
              <a:t>点</a:t>
            </a:r>
            <a:endParaRPr lang="en-US" altLang="ja-JP" sz="1600" dirty="0"/>
          </a:p>
          <a:p>
            <a:pPr lvl="1"/>
            <a:r>
              <a:rPr lang="ja-JP" altLang="en-US" sz="2000" dirty="0"/>
              <a:t>参照点理論</a:t>
            </a:r>
            <a:endParaRPr lang="en-US" altLang="ja-JP" sz="2000" dirty="0"/>
          </a:p>
          <a:p>
            <a:pPr lvl="2"/>
            <a:r>
              <a:rPr lang="ja-JP" altLang="en-US" sz="1600" dirty="0"/>
              <a:t>戦略的参照点</a:t>
            </a:r>
            <a:r>
              <a:rPr lang="ja-JP" altLang="en-US" sz="1600" dirty="0" smtClean="0"/>
              <a:t>理論にフォーカスを当てて一般化</a:t>
            </a:r>
            <a:r>
              <a:rPr lang="ja-JP" altLang="en-US" sz="1600" dirty="0"/>
              <a:t>可能性を拡張している点</a:t>
            </a:r>
            <a:endParaRPr lang="en-US" altLang="ja-JP" sz="1600" dirty="0"/>
          </a:p>
          <a:p>
            <a:pPr marL="457200" lvl="1" indent="0">
              <a:buNone/>
            </a:pPr>
            <a:endParaRPr lang="en-US" altLang="ja-JP" sz="2400" dirty="0" smtClean="0"/>
          </a:p>
          <a:p>
            <a:pPr lvl="1"/>
            <a:endParaRPr lang="en-US" altLang="ja-JP" sz="24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3</a:t>
            </a:fld>
            <a:endParaRPr lang="en-US" altLang="ja-JP"/>
          </a:p>
        </p:txBody>
      </p:sp>
    </p:spTree>
    <p:extLst>
      <p:ext uri="{BB962C8B-B14F-4D97-AF65-F5344CB8AC3E}">
        <p14:creationId xmlns:p14="http://schemas.microsoft.com/office/powerpoint/2010/main" val="84902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理論的</a:t>
            </a:r>
            <a:r>
              <a:rPr lang="ja-JP" altLang="en-US" dirty="0"/>
              <a:t>背景</a:t>
            </a:r>
            <a:endParaRPr kumimoji="1" lang="ja-JP" altLang="en-US" dirty="0"/>
          </a:p>
        </p:txBody>
      </p:sp>
      <p:sp>
        <p:nvSpPr>
          <p:cNvPr id="3" name="コンテンツ プレースホルダー 2"/>
          <p:cNvSpPr>
            <a:spLocks noGrp="1"/>
          </p:cNvSpPr>
          <p:nvPr>
            <p:ph idx="1"/>
          </p:nvPr>
        </p:nvSpPr>
        <p:spPr/>
        <p:txBody>
          <a:bodyPr/>
          <a:lstStyle/>
          <a:p>
            <a:r>
              <a:rPr lang="ja-JP" altLang="en-US" sz="2400" dirty="0" smtClean="0"/>
              <a:t>政治的不確実性と</a:t>
            </a:r>
            <a:r>
              <a:rPr lang="ja-JP" altLang="en-US" sz="2400" dirty="0"/>
              <a:t>企業行動 </a:t>
            </a:r>
            <a:r>
              <a:rPr lang="en-US" altLang="ja-JP" sz="2400" dirty="0"/>
              <a:t>(</a:t>
            </a:r>
            <a:r>
              <a:rPr lang="en-US" altLang="ja-JP" sz="2400" dirty="0" err="1"/>
              <a:t>Kobrin</a:t>
            </a:r>
            <a:r>
              <a:rPr lang="en-US" altLang="ja-JP" sz="2400" dirty="0"/>
              <a:t>, 1979)</a:t>
            </a:r>
            <a:endParaRPr lang="en-US" altLang="ja-JP" sz="1800" dirty="0"/>
          </a:p>
          <a:p>
            <a:pPr lvl="1"/>
            <a:r>
              <a:rPr lang="ja-JP" altLang="en-US" sz="2000" dirty="0" smtClean="0"/>
              <a:t>政治的不確実性は</a:t>
            </a:r>
            <a:r>
              <a:rPr lang="ja-JP" altLang="en-US" sz="2000" dirty="0"/>
              <a:t>企業にとって脅威であるという前提</a:t>
            </a:r>
            <a:endParaRPr lang="en-US" altLang="ja-JP" sz="2000" dirty="0"/>
          </a:p>
          <a:p>
            <a:endParaRPr lang="en-US" altLang="ja-JP" sz="2400" dirty="0" smtClean="0"/>
          </a:p>
          <a:p>
            <a:r>
              <a:rPr lang="ja-JP" altLang="en-US" sz="2400" dirty="0" smtClean="0"/>
              <a:t>企業の環境解釈 </a:t>
            </a:r>
            <a:r>
              <a:rPr lang="en-US" altLang="ja-JP" sz="2400" dirty="0" smtClean="0"/>
              <a:t>(</a:t>
            </a:r>
            <a:r>
              <a:rPr lang="en-US" altLang="ja-JP" sz="2400" dirty="0" err="1" smtClean="0"/>
              <a:t>Weick</a:t>
            </a:r>
            <a:r>
              <a:rPr lang="en-US" altLang="ja-JP" sz="2400" dirty="0"/>
              <a:t>, </a:t>
            </a:r>
            <a:r>
              <a:rPr lang="en-US" altLang="ja-JP" sz="2400" dirty="0" smtClean="0"/>
              <a:t>1979)</a:t>
            </a:r>
            <a:endParaRPr lang="en-US" altLang="ja-JP" sz="2400" dirty="0"/>
          </a:p>
          <a:p>
            <a:pPr lvl="1"/>
            <a:r>
              <a:rPr lang="ja-JP" altLang="en-US" sz="2000" dirty="0" smtClean="0"/>
              <a:t>外部</a:t>
            </a:r>
            <a:r>
              <a:rPr lang="ja-JP" altLang="en-US" sz="2000" dirty="0"/>
              <a:t>環境は所与のものではなく、</a:t>
            </a:r>
            <a:r>
              <a:rPr lang="ja-JP" altLang="en-US" sz="2000" dirty="0" smtClean="0"/>
              <a:t>マネージャーによって創り出される</a:t>
            </a:r>
            <a:endParaRPr lang="en-US" altLang="ja-JP" sz="2000" dirty="0"/>
          </a:p>
          <a:p>
            <a:pPr lvl="1"/>
            <a:endParaRPr lang="en-US" altLang="ja-JP" sz="1800" dirty="0" smtClean="0"/>
          </a:p>
          <a:p>
            <a:r>
              <a:rPr lang="ja-JP" altLang="en-US" sz="2400" dirty="0" smtClean="0"/>
              <a:t>参照点理論 </a:t>
            </a:r>
            <a:r>
              <a:rPr lang="en-US" altLang="ja-JP" sz="2400" dirty="0" smtClean="0"/>
              <a:t>(</a:t>
            </a:r>
            <a:r>
              <a:rPr lang="en-US" altLang="ja-JP" sz="2400" dirty="0" err="1" smtClean="0"/>
              <a:t>Cyert</a:t>
            </a:r>
            <a:r>
              <a:rPr lang="en-US" altLang="ja-JP" sz="2400" dirty="0" smtClean="0"/>
              <a:t> &amp; March, 1963; </a:t>
            </a:r>
            <a:r>
              <a:rPr lang="en-US" altLang="ja-JP" sz="2400" dirty="0" err="1" smtClean="0"/>
              <a:t>Fiegenbaum</a:t>
            </a:r>
            <a:r>
              <a:rPr lang="en-US" altLang="ja-JP" sz="2400" dirty="0"/>
              <a:t>, Hart, &amp; </a:t>
            </a:r>
            <a:r>
              <a:rPr lang="en-US" altLang="ja-JP" sz="2400" dirty="0" err="1"/>
              <a:t>Schendel</a:t>
            </a:r>
            <a:r>
              <a:rPr lang="en-US" altLang="ja-JP" sz="2400" dirty="0"/>
              <a:t>, 1996)</a:t>
            </a:r>
          </a:p>
          <a:p>
            <a:pPr lvl="1"/>
            <a:r>
              <a:rPr lang="ja-JP" altLang="en-US" sz="2000" dirty="0"/>
              <a:t>企業行動の動機は、企業が保有する参照点によって異なる</a:t>
            </a:r>
            <a:endParaRPr lang="en-US" altLang="ja-JP" sz="2000" dirty="0"/>
          </a:p>
          <a:p>
            <a:pPr marL="0" indent="0">
              <a:buNone/>
            </a:pPr>
            <a:endParaRPr lang="en-US" altLang="ja-JP" sz="2400" dirty="0" smtClean="0"/>
          </a:p>
          <a:p>
            <a:pPr lvl="1"/>
            <a:endParaRPr lang="en-US" altLang="ja-JP" sz="2400" dirty="0" smtClean="0"/>
          </a:p>
          <a:p>
            <a:pPr lvl="2"/>
            <a:endParaRPr kumimoji="1" lang="en-US" altLang="ja-JP" sz="1800" dirty="0" smtClean="0"/>
          </a:p>
          <a:p>
            <a:pPr lvl="2"/>
            <a:endParaRPr kumimoji="1" lang="ja-JP" altLang="en-US" sz="18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4</a:t>
            </a:fld>
            <a:endParaRPr lang="en-US" altLang="ja-JP"/>
          </a:p>
        </p:txBody>
      </p:sp>
    </p:spTree>
    <p:extLst>
      <p:ext uri="{BB962C8B-B14F-4D97-AF65-F5344CB8AC3E}">
        <p14:creationId xmlns:p14="http://schemas.microsoft.com/office/powerpoint/2010/main" val="72234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14288"/>
            <a:ext cx="9144694" cy="850901"/>
          </a:xfrm>
        </p:spPr>
        <p:txBody>
          <a:bodyPr/>
          <a:lstStyle/>
          <a:p>
            <a:r>
              <a:rPr kumimoji="1" lang="ja-JP" altLang="en-US" dirty="0" smtClean="0"/>
              <a:t>政治的不確実性と企業行動</a:t>
            </a:r>
            <a:endParaRPr kumimoji="1" lang="ja-JP" altLang="en-US" dirty="0"/>
          </a:p>
        </p:txBody>
      </p:sp>
      <p:sp>
        <p:nvSpPr>
          <p:cNvPr id="3" name="コンテンツ プレースホルダ 2"/>
          <p:cNvSpPr>
            <a:spLocks noGrp="1"/>
          </p:cNvSpPr>
          <p:nvPr>
            <p:ph idx="1"/>
          </p:nvPr>
        </p:nvSpPr>
        <p:spPr>
          <a:xfrm>
            <a:off x="457200" y="1268760"/>
            <a:ext cx="8229600" cy="4525963"/>
          </a:xfrm>
        </p:spPr>
        <p:txBody>
          <a:bodyPr/>
          <a:lstStyle/>
          <a:p>
            <a:r>
              <a:rPr lang="ja-JP" altLang="en-US" sz="2400" dirty="0" smtClean="0"/>
              <a:t>政治的不確実性と</a:t>
            </a:r>
            <a:r>
              <a:rPr lang="ja-JP" altLang="en-US" sz="2400" dirty="0"/>
              <a:t>は、政治的プロセス</a:t>
            </a:r>
            <a:r>
              <a:rPr lang="ja-JP" altLang="en-US" sz="2400" dirty="0" smtClean="0"/>
              <a:t>の不安定性</a:t>
            </a:r>
            <a:r>
              <a:rPr lang="ja-JP" altLang="en-US" sz="2400" dirty="0"/>
              <a:t>のことを示す概念</a:t>
            </a:r>
            <a:r>
              <a:rPr lang="en-US" altLang="ja-JP" sz="2400" dirty="0"/>
              <a:t> (</a:t>
            </a:r>
            <a:r>
              <a:rPr lang="en-US" altLang="ja-JP" sz="2400" dirty="0" err="1"/>
              <a:t>Henisz</a:t>
            </a:r>
            <a:r>
              <a:rPr lang="en-US" altLang="ja-JP" sz="2400" dirty="0"/>
              <a:t> &amp; </a:t>
            </a:r>
            <a:r>
              <a:rPr lang="en-US" altLang="ja-JP" sz="2400" dirty="0" err="1"/>
              <a:t>Macher</a:t>
            </a:r>
            <a:r>
              <a:rPr lang="en-US" altLang="ja-JP" sz="2400" dirty="0"/>
              <a:t>, 2004</a:t>
            </a:r>
            <a:r>
              <a:rPr lang="en-US" altLang="ja-JP" sz="2400" dirty="0" smtClean="0"/>
              <a:t>)</a:t>
            </a:r>
            <a:endParaRPr lang="en-US" altLang="ja-JP" sz="2400" dirty="0"/>
          </a:p>
          <a:p>
            <a:endParaRPr lang="en-US" altLang="ja-JP" sz="2800" dirty="0" smtClean="0"/>
          </a:p>
          <a:p>
            <a:pPr lvl="1"/>
            <a:endParaRPr lang="en-US" altLang="ja-JP" dirty="0" smtClean="0"/>
          </a:p>
          <a:p>
            <a:pPr lvl="1"/>
            <a:endParaRPr lang="en-US" altLang="ja-JP" sz="2400" dirty="0" smtClean="0"/>
          </a:p>
          <a:p>
            <a:pPr lvl="1"/>
            <a:endParaRPr lang="en-US" altLang="ja-JP" sz="2000" dirty="0" smtClean="0"/>
          </a:p>
          <a:p>
            <a:pPr marL="457200" lvl="1" indent="0">
              <a:buNone/>
            </a:pPr>
            <a:endParaRPr lang="en-US" altLang="ja-JP" sz="1800" dirty="0"/>
          </a:p>
        </p:txBody>
      </p:sp>
      <p:sp>
        <p:nvSpPr>
          <p:cNvPr id="4" name="日付プレースホルダ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 4"/>
          <p:cNvSpPr>
            <a:spLocks noGrp="1"/>
          </p:cNvSpPr>
          <p:nvPr>
            <p:ph type="sldNum" sz="quarter" idx="11"/>
          </p:nvPr>
        </p:nvSpPr>
        <p:spPr/>
        <p:txBody>
          <a:bodyPr/>
          <a:lstStyle/>
          <a:p>
            <a:fld id="{711E6D09-2F09-4763-B6B1-D382BCBF8DE1}" type="slidenum">
              <a:rPr lang="en-US" altLang="ja-JP" smtClean="0"/>
              <a:pPr/>
              <a:t>5</a:t>
            </a:fld>
            <a:endParaRPr lang="en-US" altLang="ja-JP"/>
          </a:p>
        </p:txBody>
      </p:sp>
      <p:graphicFrame>
        <p:nvGraphicFramePr>
          <p:cNvPr id="11" name="コンテンツ プレースホルダー 5"/>
          <p:cNvGraphicFramePr>
            <a:graphicFrameLocks/>
          </p:cNvGraphicFramePr>
          <p:nvPr>
            <p:extLst>
              <p:ext uri="{D42A27DB-BD31-4B8C-83A1-F6EECF244321}">
                <p14:modId xmlns:p14="http://schemas.microsoft.com/office/powerpoint/2010/main" val="3339128766"/>
              </p:ext>
            </p:extLst>
          </p:nvPr>
        </p:nvGraphicFramePr>
        <p:xfrm>
          <a:off x="323528" y="2669035"/>
          <a:ext cx="8435975" cy="949960"/>
        </p:xfrm>
        <a:graphic>
          <a:graphicData uri="http://schemas.openxmlformats.org/drawingml/2006/table">
            <a:tbl>
              <a:tblPr firstRow="1" bandRow="1">
                <a:tableStyleId>{93296810-A885-4BE3-A3E7-6D5BEEA58F35}</a:tableStyleId>
              </a:tblPr>
              <a:tblGrid>
                <a:gridCol w="2667899"/>
                <a:gridCol w="5768076"/>
              </a:tblGrid>
              <a:tr h="370840">
                <a:tc>
                  <a:txBody>
                    <a:bodyPr/>
                    <a:lstStyle/>
                    <a:p>
                      <a:pPr algn="ctr"/>
                      <a:r>
                        <a:rPr kumimoji="1" lang="ja-JP" altLang="en-US" sz="1600" dirty="0" smtClean="0"/>
                        <a:t>著者</a:t>
                      </a:r>
                      <a:endParaRPr kumimoji="1" lang="ja-JP" altLang="en-US" sz="1600" dirty="0"/>
                    </a:p>
                  </a:txBody>
                  <a:tcPr/>
                </a:tc>
                <a:tc>
                  <a:txBody>
                    <a:bodyPr/>
                    <a:lstStyle/>
                    <a:p>
                      <a:pPr algn="ctr"/>
                      <a:r>
                        <a:rPr kumimoji="1" lang="ja-JP" altLang="en-US" sz="1600" dirty="0" smtClean="0"/>
                        <a:t>発見</a:t>
                      </a:r>
                      <a:endParaRPr kumimoji="1" lang="ja-JP" altLang="en-US" sz="1600" dirty="0"/>
                    </a:p>
                  </a:txBody>
                  <a:tcPr/>
                </a:tc>
              </a:tr>
              <a:tr h="370840">
                <a:tc>
                  <a:txBody>
                    <a:bodyPr/>
                    <a:lstStyle/>
                    <a:p>
                      <a:r>
                        <a:rPr kumimoji="1" lang="en-US" altLang="ja-JP" sz="1600" dirty="0" err="1" smtClean="0"/>
                        <a:t>Delios</a:t>
                      </a:r>
                      <a:r>
                        <a:rPr kumimoji="1" lang="en-US" altLang="ja-JP" sz="1600" dirty="0" smtClean="0"/>
                        <a:t> &amp; </a:t>
                      </a:r>
                      <a:r>
                        <a:rPr kumimoji="1" lang="en-US" altLang="ja-JP" sz="1600" dirty="0" err="1" smtClean="0"/>
                        <a:t>Henisz</a:t>
                      </a:r>
                      <a:r>
                        <a:rPr kumimoji="1" lang="en-US" altLang="ja-JP" sz="1600" dirty="0" smtClean="0"/>
                        <a:t> (2003)</a:t>
                      </a:r>
                      <a:endParaRPr kumimoji="1" lang="ja-JP" altLang="en-US" sz="1600" dirty="0"/>
                    </a:p>
                  </a:txBody>
                  <a:tcPr anchor="ctr"/>
                </a:tc>
                <a:tc>
                  <a:txBody>
                    <a:bodyPr/>
                    <a:lstStyle/>
                    <a:p>
                      <a:r>
                        <a:rPr kumimoji="1" lang="ja-JP" altLang="en-US" sz="1600" dirty="0" smtClean="0"/>
                        <a:t>企業は政治的不確実性の高い国には投資をしないが、この傾向は企業が海外での経験を積む程弱くなる</a:t>
                      </a:r>
                      <a:endParaRPr kumimoji="1" lang="ja-JP" altLang="en-US" sz="1600" dirty="0"/>
                    </a:p>
                  </a:txBody>
                  <a:tcPr/>
                </a:tc>
              </a:tr>
            </a:tbl>
          </a:graphicData>
        </a:graphic>
      </p:graphicFrame>
      <p:graphicFrame>
        <p:nvGraphicFramePr>
          <p:cNvPr id="12" name="コンテンツ プレースホルダー 5"/>
          <p:cNvGraphicFramePr>
            <a:graphicFrameLocks/>
          </p:cNvGraphicFramePr>
          <p:nvPr>
            <p:extLst>
              <p:ext uri="{D42A27DB-BD31-4B8C-83A1-F6EECF244321}">
                <p14:modId xmlns:p14="http://schemas.microsoft.com/office/powerpoint/2010/main" val="983721487"/>
              </p:ext>
            </p:extLst>
          </p:nvPr>
        </p:nvGraphicFramePr>
        <p:xfrm>
          <a:off x="323528" y="4467448"/>
          <a:ext cx="8435975" cy="1193800"/>
        </p:xfrm>
        <a:graphic>
          <a:graphicData uri="http://schemas.openxmlformats.org/drawingml/2006/table">
            <a:tbl>
              <a:tblPr firstRow="1" bandRow="1">
                <a:tableStyleId>{93296810-A885-4BE3-A3E7-6D5BEEA58F35}</a:tableStyleId>
              </a:tblPr>
              <a:tblGrid>
                <a:gridCol w="2963154"/>
                <a:gridCol w="5472821"/>
              </a:tblGrid>
              <a:tr h="370840">
                <a:tc>
                  <a:txBody>
                    <a:bodyPr/>
                    <a:lstStyle/>
                    <a:p>
                      <a:pPr algn="ctr"/>
                      <a:r>
                        <a:rPr kumimoji="1" lang="ja-JP" altLang="en-US" sz="1600" dirty="0" smtClean="0"/>
                        <a:t>著者</a:t>
                      </a:r>
                      <a:endParaRPr kumimoji="1" lang="ja-JP" altLang="en-US" sz="1600" dirty="0"/>
                    </a:p>
                  </a:txBody>
                  <a:tcPr/>
                </a:tc>
                <a:tc>
                  <a:txBody>
                    <a:bodyPr/>
                    <a:lstStyle/>
                    <a:p>
                      <a:pPr algn="ctr"/>
                      <a:r>
                        <a:rPr kumimoji="1" lang="ja-JP" altLang="en-US" sz="1600" dirty="0" smtClean="0"/>
                        <a:t>発見</a:t>
                      </a:r>
                      <a:endParaRPr kumimoji="1" lang="ja-JP" altLang="en-US" sz="1600" dirty="0"/>
                    </a:p>
                  </a:txBody>
                  <a:tcPr/>
                </a:tc>
              </a:tr>
              <a:tr h="370840">
                <a:tc>
                  <a:txBody>
                    <a:bodyPr/>
                    <a:lstStyle/>
                    <a:p>
                      <a:r>
                        <a:rPr kumimoji="1" lang="en-US" altLang="ja-JP" sz="1600" dirty="0" smtClean="0"/>
                        <a:t>Garcia-canal &amp; Guillen (2008)</a:t>
                      </a:r>
                      <a:endParaRPr kumimoji="1" lang="ja-JP" altLang="en-US" sz="1600" dirty="0"/>
                    </a:p>
                  </a:txBody>
                  <a:tcPr anchor="ctr"/>
                </a:tc>
                <a:tc>
                  <a:txBody>
                    <a:bodyPr/>
                    <a:lstStyle/>
                    <a:p>
                      <a:r>
                        <a:rPr kumimoji="1" lang="ja-JP" altLang="en-US" sz="1600" dirty="0" smtClean="0"/>
                        <a:t>①企業は政治的不確実性の高い国による投資を行う</a:t>
                      </a:r>
                      <a:endParaRPr kumimoji="1" lang="en-US" altLang="ja-JP" sz="1600" dirty="0" smtClean="0"/>
                    </a:p>
                    <a:p>
                      <a:r>
                        <a:rPr kumimoji="1" lang="ja-JP" altLang="en-US" sz="1600" dirty="0" smtClean="0"/>
                        <a:t>②国が株を一部保有している企業はそうでない企業よりも、より政治的不確実性の高い国への投資を行う</a:t>
                      </a:r>
                      <a:endParaRPr kumimoji="1" lang="ja-JP" altLang="en-US" sz="1600" dirty="0"/>
                    </a:p>
                  </a:txBody>
                  <a:tcPr/>
                </a:tc>
              </a:tr>
            </a:tbl>
          </a:graphicData>
        </a:graphic>
      </p:graphicFrame>
      <p:sp>
        <p:nvSpPr>
          <p:cNvPr id="13" name="テキスト ボックス 12"/>
          <p:cNvSpPr txBox="1"/>
          <p:nvPr/>
        </p:nvSpPr>
        <p:spPr>
          <a:xfrm>
            <a:off x="251520" y="2276872"/>
            <a:ext cx="4608512" cy="400110"/>
          </a:xfrm>
          <a:prstGeom prst="rect">
            <a:avLst/>
          </a:prstGeom>
          <a:noFill/>
        </p:spPr>
        <p:txBody>
          <a:bodyPr wrap="square" rtlCol="0">
            <a:spAutoFit/>
          </a:bodyPr>
          <a:lstStyle/>
          <a:p>
            <a:r>
              <a:rPr kumimoji="1" lang="ja-JP" altLang="en-US" sz="2000" u="sng" dirty="0" smtClean="0"/>
              <a:t>政治的不確実性は脅威</a:t>
            </a:r>
            <a:endParaRPr kumimoji="1" lang="ja-JP" altLang="en-US" sz="2000" u="sng" dirty="0"/>
          </a:p>
        </p:txBody>
      </p:sp>
      <p:sp>
        <p:nvSpPr>
          <p:cNvPr id="14" name="テキスト ボックス 13"/>
          <p:cNvSpPr txBox="1"/>
          <p:nvPr/>
        </p:nvSpPr>
        <p:spPr>
          <a:xfrm>
            <a:off x="251520" y="4084250"/>
            <a:ext cx="6408712" cy="400110"/>
          </a:xfrm>
          <a:prstGeom prst="rect">
            <a:avLst/>
          </a:prstGeom>
          <a:noFill/>
        </p:spPr>
        <p:txBody>
          <a:bodyPr wrap="square" rtlCol="0">
            <a:spAutoFit/>
          </a:bodyPr>
          <a:lstStyle/>
          <a:p>
            <a:r>
              <a:rPr kumimoji="1" lang="ja-JP" altLang="en-US" sz="2000" u="sng" dirty="0" smtClean="0"/>
              <a:t>政治的不確実性は機会</a:t>
            </a:r>
            <a:endParaRPr kumimoji="1" lang="ja-JP" altLang="en-US" sz="2000" u="sng" dirty="0"/>
          </a:p>
        </p:txBody>
      </p:sp>
    </p:spTree>
    <p:extLst>
      <p:ext uri="{BB962C8B-B14F-4D97-AF65-F5344CB8AC3E}">
        <p14:creationId xmlns:p14="http://schemas.microsoft.com/office/powerpoint/2010/main" val="116617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14288"/>
            <a:ext cx="8712646" cy="850901"/>
          </a:xfrm>
        </p:spPr>
        <p:txBody>
          <a:bodyPr/>
          <a:lstStyle/>
          <a:p>
            <a:r>
              <a:rPr kumimoji="1" lang="ja-JP" altLang="en-US" sz="2800" dirty="0" smtClean="0"/>
              <a:t>政治的不確実性と</a:t>
            </a:r>
            <a:r>
              <a:rPr lang="ja-JP" altLang="en-US" sz="2800" dirty="0" smtClean="0"/>
              <a:t>投資行動 </a:t>
            </a:r>
            <a:r>
              <a:rPr lang="en-US" altLang="ja-JP" sz="2800" dirty="0" smtClean="0"/>
              <a:t>(</a:t>
            </a:r>
            <a:r>
              <a:rPr lang="en-US" altLang="ja-JP" sz="2800" dirty="0" err="1" smtClean="0"/>
              <a:t>Delios</a:t>
            </a:r>
            <a:r>
              <a:rPr lang="en-US" altLang="ja-JP" sz="2800" dirty="0" smtClean="0"/>
              <a:t> </a:t>
            </a:r>
            <a:r>
              <a:rPr lang="en-US" altLang="ja-JP" sz="2800" dirty="0"/>
              <a:t>&amp; </a:t>
            </a:r>
            <a:r>
              <a:rPr lang="en-US" altLang="ja-JP" sz="2800" dirty="0" err="1" smtClean="0"/>
              <a:t>Henisz</a:t>
            </a:r>
            <a:r>
              <a:rPr lang="en-US" altLang="ja-JP" sz="2800" dirty="0" smtClean="0"/>
              <a:t>, 2003)</a:t>
            </a:r>
            <a:endParaRPr kumimoji="1" lang="ja-JP" altLang="en-US" sz="28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6</a:t>
            </a:fld>
            <a:endParaRPr lang="en-US" altLang="ja-JP"/>
          </a:p>
        </p:txBody>
      </p:sp>
      <p:sp>
        <p:nvSpPr>
          <p:cNvPr id="13" name="テキスト ボックス 12"/>
          <p:cNvSpPr txBox="1"/>
          <p:nvPr/>
        </p:nvSpPr>
        <p:spPr>
          <a:xfrm>
            <a:off x="216024" y="3068960"/>
            <a:ext cx="1619672" cy="400110"/>
          </a:xfrm>
          <a:prstGeom prst="rect">
            <a:avLst/>
          </a:prstGeom>
          <a:noFill/>
        </p:spPr>
        <p:txBody>
          <a:bodyPr wrap="square" rtlCol="0">
            <a:spAutoFit/>
          </a:bodyPr>
          <a:lstStyle/>
          <a:p>
            <a:r>
              <a:rPr kumimoji="1" lang="ja-JP" altLang="en-US" sz="2000" dirty="0" smtClean="0"/>
              <a:t>投資行動</a:t>
            </a:r>
            <a:endParaRPr kumimoji="1" lang="ja-JP" altLang="en-US" sz="2000" dirty="0"/>
          </a:p>
        </p:txBody>
      </p:sp>
      <p:cxnSp>
        <p:nvCxnSpPr>
          <p:cNvPr id="16" name="直線コネクタ 15"/>
          <p:cNvCxnSpPr/>
          <p:nvPr/>
        </p:nvCxnSpPr>
        <p:spPr>
          <a:xfrm>
            <a:off x="1979712" y="2060848"/>
            <a:ext cx="5976664" cy="316835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619672" y="1412776"/>
            <a:ext cx="0" cy="41764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619672" y="5589240"/>
            <a:ext cx="684076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067944" y="5805264"/>
            <a:ext cx="3024336" cy="369332"/>
          </a:xfrm>
          <a:prstGeom prst="rect">
            <a:avLst/>
          </a:prstGeom>
          <a:noFill/>
        </p:spPr>
        <p:txBody>
          <a:bodyPr wrap="square" rtlCol="0">
            <a:spAutoFit/>
          </a:bodyPr>
          <a:lstStyle/>
          <a:p>
            <a:r>
              <a:rPr kumimoji="1" lang="ja-JP" altLang="en-US" dirty="0" smtClean="0"/>
              <a:t>政治的不確実性</a:t>
            </a:r>
            <a:endParaRPr kumimoji="1" lang="ja-JP" altLang="en-US" dirty="0"/>
          </a:p>
        </p:txBody>
      </p:sp>
    </p:spTree>
    <p:extLst>
      <p:ext uri="{BB962C8B-B14F-4D97-AF65-F5344CB8AC3E}">
        <p14:creationId xmlns:p14="http://schemas.microsoft.com/office/powerpoint/2010/main" val="18479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14288"/>
            <a:ext cx="9432726" cy="850901"/>
          </a:xfrm>
        </p:spPr>
        <p:txBody>
          <a:bodyPr/>
          <a:lstStyle/>
          <a:p>
            <a:r>
              <a:rPr kumimoji="1" lang="ja-JP" altLang="en-US" sz="2400" dirty="0" smtClean="0"/>
              <a:t>政治的不確実性と</a:t>
            </a:r>
            <a:r>
              <a:rPr lang="ja-JP" altLang="en-US" sz="2400" dirty="0" smtClean="0"/>
              <a:t>投資行動 （</a:t>
            </a:r>
            <a:r>
              <a:rPr lang="en-US" altLang="ja-JP" sz="2400" dirty="0" smtClean="0"/>
              <a:t>Garcia-canal </a:t>
            </a:r>
            <a:r>
              <a:rPr lang="en-US" altLang="ja-JP" sz="2400" dirty="0"/>
              <a:t>&amp; </a:t>
            </a:r>
            <a:r>
              <a:rPr lang="en-US" altLang="ja-JP" sz="2400" dirty="0" smtClean="0"/>
              <a:t>Guillen, 2008)</a:t>
            </a:r>
            <a:endParaRPr kumimoji="1" lang="ja-JP" altLang="en-US" sz="24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7</a:t>
            </a:fld>
            <a:endParaRPr lang="en-US" altLang="ja-JP"/>
          </a:p>
        </p:txBody>
      </p:sp>
      <p:sp>
        <p:nvSpPr>
          <p:cNvPr id="13" name="テキスト ボックス 12"/>
          <p:cNvSpPr txBox="1"/>
          <p:nvPr/>
        </p:nvSpPr>
        <p:spPr>
          <a:xfrm>
            <a:off x="216024" y="3068960"/>
            <a:ext cx="1619672" cy="400110"/>
          </a:xfrm>
          <a:prstGeom prst="rect">
            <a:avLst/>
          </a:prstGeom>
          <a:noFill/>
        </p:spPr>
        <p:txBody>
          <a:bodyPr wrap="square" rtlCol="0">
            <a:spAutoFit/>
          </a:bodyPr>
          <a:lstStyle/>
          <a:p>
            <a:r>
              <a:rPr kumimoji="1" lang="ja-JP" altLang="en-US" sz="2000" dirty="0" smtClean="0"/>
              <a:t>投資行動</a:t>
            </a:r>
            <a:endParaRPr kumimoji="1" lang="ja-JP" altLang="en-US" sz="2000" dirty="0"/>
          </a:p>
        </p:txBody>
      </p:sp>
      <p:cxnSp>
        <p:nvCxnSpPr>
          <p:cNvPr id="16" name="直線コネクタ 15"/>
          <p:cNvCxnSpPr/>
          <p:nvPr/>
        </p:nvCxnSpPr>
        <p:spPr>
          <a:xfrm flipV="1">
            <a:off x="1979712" y="2204864"/>
            <a:ext cx="5472608" cy="302433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619672" y="1412776"/>
            <a:ext cx="0" cy="41764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619672" y="5589240"/>
            <a:ext cx="684076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067944" y="5805264"/>
            <a:ext cx="3024336" cy="369332"/>
          </a:xfrm>
          <a:prstGeom prst="rect">
            <a:avLst/>
          </a:prstGeom>
          <a:noFill/>
        </p:spPr>
        <p:txBody>
          <a:bodyPr wrap="square" rtlCol="0">
            <a:spAutoFit/>
          </a:bodyPr>
          <a:lstStyle/>
          <a:p>
            <a:r>
              <a:rPr kumimoji="1" lang="ja-JP" altLang="en-US" dirty="0" smtClean="0"/>
              <a:t>政治的不確実性</a:t>
            </a:r>
            <a:endParaRPr kumimoji="1" lang="ja-JP" altLang="en-US" dirty="0"/>
          </a:p>
        </p:txBody>
      </p:sp>
    </p:spTree>
    <p:extLst>
      <p:ext uri="{BB962C8B-B14F-4D97-AF65-F5344CB8AC3E}">
        <p14:creationId xmlns:p14="http://schemas.microsoft.com/office/powerpoint/2010/main" val="38570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企業の</a:t>
            </a:r>
            <a:r>
              <a:rPr kumimoji="1" lang="ja-JP" altLang="en-US" dirty="0" smtClean="0"/>
              <a:t>環境解釈</a:t>
            </a:r>
            <a:endParaRPr kumimoji="1" lang="ja-JP" altLang="en-US" dirty="0"/>
          </a:p>
        </p:txBody>
      </p:sp>
      <p:sp>
        <p:nvSpPr>
          <p:cNvPr id="3" name="コンテンツ プレースホルダー 2"/>
          <p:cNvSpPr>
            <a:spLocks noGrp="1"/>
          </p:cNvSpPr>
          <p:nvPr>
            <p:ph idx="1"/>
          </p:nvPr>
        </p:nvSpPr>
        <p:spPr/>
        <p:txBody>
          <a:bodyPr/>
          <a:lstStyle/>
          <a:p>
            <a:r>
              <a:rPr lang="ja-JP" altLang="en-US" sz="2000" dirty="0"/>
              <a:t>マネージャーの限定合理性</a:t>
            </a:r>
            <a:endParaRPr lang="en-US" altLang="ja-JP" sz="2000" dirty="0"/>
          </a:p>
          <a:p>
            <a:pPr lvl="1"/>
            <a:r>
              <a:rPr lang="ja-JP" altLang="en-US" sz="1600" dirty="0"/>
              <a:t>マネージャーは限定合理的であることから、外部環境のすべてを正確に認識することができない（</a:t>
            </a:r>
            <a:r>
              <a:rPr lang="en-US" altLang="ja-JP" sz="1600" dirty="0" err="1"/>
              <a:t>Cyert</a:t>
            </a:r>
            <a:r>
              <a:rPr lang="en-US" altLang="ja-JP" sz="1600" dirty="0"/>
              <a:t> &amp; March, 1963</a:t>
            </a:r>
            <a:r>
              <a:rPr lang="ja-JP" altLang="en-US" sz="1600" dirty="0" smtClean="0"/>
              <a:t>）</a:t>
            </a:r>
            <a:endParaRPr lang="en-US" altLang="ja-JP" sz="1600" dirty="0" smtClean="0"/>
          </a:p>
          <a:p>
            <a:pPr lvl="1"/>
            <a:r>
              <a:rPr lang="ja-JP" altLang="en-US" sz="1600" dirty="0" smtClean="0"/>
              <a:t>外部環境を簡素化して捉える</a:t>
            </a:r>
            <a:endParaRPr lang="en-US" altLang="ja-JP" sz="1600" dirty="0" smtClean="0"/>
          </a:p>
          <a:p>
            <a:pPr lvl="1"/>
            <a:endParaRPr lang="en-US" altLang="ja-JP" sz="1600" dirty="0"/>
          </a:p>
          <a:p>
            <a:r>
              <a:rPr lang="ja-JP" altLang="en-US" sz="2000" dirty="0" smtClean="0"/>
              <a:t>組織</a:t>
            </a:r>
            <a:r>
              <a:rPr lang="ja-JP" altLang="en-US" sz="2000" dirty="0"/>
              <a:t>は外部環境を解釈する</a:t>
            </a:r>
            <a:r>
              <a:rPr lang="ja-JP" altLang="en-US" sz="2000" dirty="0" smtClean="0"/>
              <a:t>主体</a:t>
            </a:r>
            <a:endParaRPr lang="en-US" altLang="ja-JP" sz="2000" dirty="0"/>
          </a:p>
          <a:p>
            <a:pPr lvl="1"/>
            <a:r>
              <a:rPr lang="ja-JP" altLang="en-US" sz="1600" dirty="0" smtClean="0"/>
              <a:t>企業</a:t>
            </a:r>
            <a:r>
              <a:rPr lang="ja-JP" altLang="en-US" sz="1600" dirty="0"/>
              <a:t>の外部環境は所与のものではなく</a:t>
            </a:r>
            <a:r>
              <a:rPr lang="ja-JP" altLang="en-US" sz="1600" dirty="0" smtClean="0"/>
              <a:t>、</a:t>
            </a:r>
            <a:r>
              <a:rPr lang="ja-JP" altLang="en-US" sz="1600" dirty="0"/>
              <a:t>マネージャー</a:t>
            </a:r>
            <a:r>
              <a:rPr lang="ja-JP" altLang="en-US" sz="1600" dirty="0" smtClean="0"/>
              <a:t>が</a:t>
            </a:r>
            <a:r>
              <a:rPr lang="ja-JP" altLang="en-US" sz="1600" dirty="0"/>
              <a:t>創り出しているものである（</a:t>
            </a:r>
            <a:r>
              <a:rPr lang="en-US" altLang="ja-JP" sz="1600" dirty="0" err="1"/>
              <a:t>Weick</a:t>
            </a:r>
            <a:r>
              <a:rPr lang="en-US" altLang="ja-JP" sz="1600" dirty="0"/>
              <a:t>, 1979</a:t>
            </a:r>
            <a:r>
              <a:rPr lang="ja-JP" altLang="en-US" sz="1600" dirty="0" smtClean="0"/>
              <a:t>）</a:t>
            </a:r>
            <a:endParaRPr lang="en-US" altLang="ja-JP" sz="1600" dirty="0"/>
          </a:p>
          <a:p>
            <a:pPr lvl="1"/>
            <a:r>
              <a:rPr lang="ja-JP" altLang="en-US" sz="1600" dirty="0" smtClean="0"/>
              <a:t>マネージャ</a:t>
            </a:r>
            <a:r>
              <a:rPr lang="ja-JP" altLang="en-US" sz="1600" dirty="0"/>
              <a:t>は外部環境を一部に傾注して認識すること</a:t>
            </a:r>
            <a:r>
              <a:rPr lang="ja-JP" altLang="en-US" sz="1600" dirty="0" smtClean="0"/>
              <a:t>で、</a:t>
            </a:r>
            <a:r>
              <a:rPr lang="ja-JP" altLang="en-US" sz="1600" dirty="0"/>
              <a:t>自ら環境を創り出す </a:t>
            </a:r>
            <a:r>
              <a:rPr lang="en-US" altLang="ja-JP" sz="1600" dirty="0"/>
              <a:t>(Ocasio, 1997</a:t>
            </a:r>
            <a:r>
              <a:rPr lang="en-US" altLang="ja-JP" sz="1600" dirty="0" smtClean="0"/>
              <a:t>)</a:t>
            </a:r>
          </a:p>
          <a:p>
            <a:pPr lvl="1"/>
            <a:r>
              <a:rPr lang="ja-JP" altLang="en-US" sz="1600" dirty="0" smtClean="0"/>
              <a:t>外部環境を「解釈する」ということは、外部環境の事象をラベリングすることを意味する　</a:t>
            </a:r>
            <a:r>
              <a:rPr lang="en-US" altLang="ja-JP" sz="1600" dirty="0"/>
              <a:t>(Thomas, Clark &amp; </a:t>
            </a:r>
            <a:r>
              <a:rPr lang="en-US" altLang="ja-JP" sz="1600" dirty="0" err="1"/>
              <a:t>Gioia</a:t>
            </a:r>
            <a:r>
              <a:rPr lang="en-US" altLang="ja-JP" sz="1600" dirty="0"/>
              <a:t>, 1993)</a:t>
            </a:r>
            <a:endParaRPr lang="en-US" altLang="ja-JP" sz="1600" dirty="0" smtClean="0"/>
          </a:p>
          <a:p>
            <a:pPr marL="457200" lvl="1" indent="0">
              <a:buNone/>
            </a:pPr>
            <a:endParaRPr lang="en-US" altLang="ja-JP" sz="1600" dirty="0"/>
          </a:p>
          <a:p>
            <a:r>
              <a:rPr lang="ja-JP" altLang="en-US" sz="2000" dirty="0" smtClean="0"/>
              <a:t>先行研究</a:t>
            </a:r>
            <a:endParaRPr lang="en-US" altLang="ja-JP" sz="2000" dirty="0" smtClean="0"/>
          </a:p>
          <a:p>
            <a:pPr lvl="1"/>
            <a:r>
              <a:rPr lang="ja-JP" altLang="en-US" sz="1600" dirty="0" smtClean="0"/>
              <a:t>マネージャーは外部環境を機会あるいは脅威として捉えるが、脅威に対してより敏感になる（</a:t>
            </a:r>
            <a:r>
              <a:rPr lang="en-US" altLang="ja-JP" sz="1600" dirty="0" smtClean="0"/>
              <a:t>Jackson &amp; Dutton, 1988</a:t>
            </a:r>
            <a:r>
              <a:rPr lang="ja-JP" altLang="en-US" sz="1600" dirty="0" smtClean="0"/>
              <a:t>）</a:t>
            </a:r>
            <a:endParaRPr lang="en-US" altLang="ja-JP" sz="1600" dirty="0"/>
          </a:p>
          <a:p>
            <a:pPr lvl="1"/>
            <a:r>
              <a:rPr lang="ja-JP" altLang="en-US" sz="1600" dirty="0" smtClean="0"/>
              <a:t>マネージャーは、企業規模が大きな競合他社に対してより強い傾注を向ける </a:t>
            </a:r>
            <a:r>
              <a:rPr lang="en-US" altLang="ja-JP" sz="1600" dirty="0" smtClean="0"/>
              <a:t>(Chen, Su, &amp; Tsai, 2007)</a:t>
            </a:r>
            <a:endParaRPr lang="en-US" altLang="ja-JP" sz="1600" dirty="0"/>
          </a:p>
          <a:p>
            <a:pPr lvl="1"/>
            <a:endParaRPr lang="en-US" altLang="ja-JP" sz="1600" dirty="0" smtClean="0"/>
          </a:p>
          <a:p>
            <a:pPr marL="0" indent="0">
              <a:buNone/>
            </a:pPr>
            <a:endParaRPr lang="en-US" altLang="ja-JP" sz="2000" dirty="0" smtClean="0"/>
          </a:p>
          <a:p>
            <a:pPr lvl="1"/>
            <a:endParaRPr lang="en-US" altLang="ja-JP" sz="2000" dirty="0" smtClean="0"/>
          </a:p>
          <a:p>
            <a:pPr lvl="2"/>
            <a:endParaRPr kumimoji="1" lang="en-US" altLang="ja-JP" sz="1600" dirty="0" smtClean="0"/>
          </a:p>
          <a:p>
            <a:pPr lvl="2"/>
            <a:endParaRPr kumimoji="1" lang="ja-JP" altLang="en-US" sz="1600" dirty="0"/>
          </a:p>
        </p:txBody>
      </p:sp>
      <p:sp>
        <p:nvSpPr>
          <p:cNvPr id="4" name="日付プレースホルダー 3"/>
          <p:cNvSpPr>
            <a:spLocks noGrp="1"/>
          </p:cNvSpPr>
          <p:nvPr>
            <p:ph type="dt" sz="half" idx="10"/>
          </p:nvPr>
        </p:nvSpPr>
        <p:spPr/>
        <p:txBody>
          <a:bodyPr/>
          <a:lstStyle/>
          <a:p>
            <a:fld id="{8E9E5167-0518-4CB6-9184-D389AFE4090B}" type="datetime1">
              <a:rPr lang="ja-JP" altLang="en-US" smtClean="0"/>
              <a:pPr/>
              <a:t>2016/4/7</a:t>
            </a:fld>
            <a:endParaRPr lang="en-US" altLang="ja-JP"/>
          </a:p>
        </p:txBody>
      </p:sp>
      <p:sp>
        <p:nvSpPr>
          <p:cNvPr id="5" name="スライド番号プレースホルダー 4"/>
          <p:cNvSpPr>
            <a:spLocks noGrp="1"/>
          </p:cNvSpPr>
          <p:nvPr>
            <p:ph type="sldNum" sz="quarter" idx="11"/>
          </p:nvPr>
        </p:nvSpPr>
        <p:spPr/>
        <p:txBody>
          <a:bodyPr/>
          <a:lstStyle/>
          <a:p>
            <a:fld id="{711E6D09-2F09-4763-B6B1-D382BCBF8DE1}" type="slidenum">
              <a:rPr lang="en-US" altLang="ja-JP" smtClean="0"/>
              <a:pPr/>
              <a:t>8</a:t>
            </a:fld>
            <a:endParaRPr lang="en-US" altLang="ja-JP"/>
          </a:p>
        </p:txBody>
      </p:sp>
    </p:spTree>
    <p:extLst>
      <p:ext uri="{BB962C8B-B14F-4D97-AF65-F5344CB8AC3E}">
        <p14:creationId xmlns:p14="http://schemas.microsoft.com/office/powerpoint/2010/main" val="354746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 val="b81360d1-bdf7-4e1c-be56-099fcb639f2b"/>
</p:tagLst>
</file>

<file path=ppt/theme/theme1.xml><?xml version="1.0" encoding="utf-8"?>
<a:theme xmlns:a="http://schemas.openxmlformats.org/drawingml/2006/main" name="cool8-s-1">
  <a:themeElements>
    <a:clrScheme name="s-cool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ol9">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ol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ol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ol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ol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ol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ol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ol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ol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ol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ol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ol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ol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cool8-s-1</Template>
  <TotalTime>20143</TotalTime>
  <Words>2397</Words>
  <Application>Microsoft Office PowerPoint</Application>
  <PresentationFormat>画面に合わせる (4:3)</PresentationFormat>
  <Paragraphs>373</Paragraphs>
  <Slides>28</Slides>
  <Notes>8</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4" baseType="lpstr">
      <vt:lpstr>ＭＳ Ｐゴシック</vt:lpstr>
      <vt:lpstr>ＭＳ Ｐ明朝</vt:lpstr>
      <vt:lpstr>Arial</vt:lpstr>
      <vt:lpstr>Times New Roman</vt:lpstr>
      <vt:lpstr>cool8-s-1</vt:lpstr>
      <vt:lpstr>Document</vt:lpstr>
      <vt:lpstr>多国籍企業の参入行動と 政治的不確実性の参照点</vt:lpstr>
      <vt:lpstr>目次</vt:lpstr>
      <vt:lpstr>導入</vt:lpstr>
      <vt:lpstr>研究質問と理論的貢献</vt:lpstr>
      <vt:lpstr>理論的背景</vt:lpstr>
      <vt:lpstr>政治的不確実性と企業行動</vt:lpstr>
      <vt:lpstr>政治的不確実性と投資行動 (Delios &amp; Henisz, 2003)</vt:lpstr>
      <vt:lpstr>政治的不確実性と投資行動 （Garcia-canal &amp; Guillen, 2008)</vt:lpstr>
      <vt:lpstr>企業の環境解釈</vt:lpstr>
      <vt:lpstr>参照点理論</vt:lpstr>
      <vt:lpstr>参照点理論とは何か</vt:lpstr>
      <vt:lpstr>本研究のフォーカス</vt:lpstr>
      <vt:lpstr>政治的不確実性参照点（本研究のフォーカス）</vt:lpstr>
      <vt:lpstr>仮説の構造</vt:lpstr>
      <vt:lpstr>仮説</vt:lpstr>
      <vt:lpstr>研究コンテクスト</vt:lpstr>
      <vt:lpstr>リサーチデザイン</vt:lpstr>
      <vt:lpstr>変数の操作化（従属変数と独立変数） </vt:lpstr>
      <vt:lpstr>コントロール変数（t-1）</vt:lpstr>
      <vt:lpstr>結果　その1</vt:lpstr>
      <vt:lpstr>結果　その2（ロバストネスチェック）</vt:lpstr>
      <vt:lpstr>政治的不確実性参照点と投資行動　その1</vt:lpstr>
      <vt:lpstr>政治的不確実性参照点と投資行動　その２</vt:lpstr>
      <vt:lpstr>仮説の構造</vt:lpstr>
      <vt:lpstr>結論</vt:lpstr>
      <vt:lpstr>限界と今後の課題</vt:lpstr>
      <vt:lpstr>PowerPoint プレゼンテーション</vt:lpstr>
      <vt:lpstr>主要参考文献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0</dc:title>
  <dc:creator>Naoki Yasuda</dc:creator>
  <cp:lastModifiedBy>Naoki Yasuda</cp:lastModifiedBy>
  <cp:revision>2132</cp:revision>
  <cp:lastPrinted>2015-07-03T05:16:44Z</cp:lastPrinted>
  <dcterms:created xsi:type="dcterms:W3CDTF">2011-09-28T16:54:47Z</dcterms:created>
  <dcterms:modified xsi:type="dcterms:W3CDTF">2016-04-07T08:04:19Z</dcterms:modified>
</cp:coreProperties>
</file>