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14" r:id="rId2"/>
    <p:sldMasterId id="2147483689" r:id="rId3"/>
    <p:sldMasterId id="2147483701" r:id="rId4"/>
  </p:sldMasterIdLst>
  <p:notesMasterIdLst>
    <p:notesMasterId r:id="rId37"/>
  </p:notesMasterIdLst>
  <p:handoutMasterIdLst>
    <p:handoutMasterId r:id="rId38"/>
  </p:handoutMasterIdLst>
  <p:sldIdLst>
    <p:sldId id="286" r:id="rId5"/>
    <p:sldId id="440" r:id="rId6"/>
    <p:sldId id="443" r:id="rId7"/>
    <p:sldId id="442" r:id="rId8"/>
    <p:sldId id="444" r:id="rId9"/>
    <p:sldId id="502" r:id="rId10"/>
    <p:sldId id="486" r:id="rId11"/>
    <p:sldId id="459" r:id="rId12"/>
    <p:sldId id="460" r:id="rId13"/>
    <p:sldId id="461" r:id="rId14"/>
    <p:sldId id="462" r:id="rId15"/>
    <p:sldId id="503" r:id="rId16"/>
    <p:sldId id="463" r:id="rId17"/>
    <p:sldId id="464" r:id="rId18"/>
    <p:sldId id="512" r:id="rId19"/>
    <p:sldId id="457" r:id="rId20"/>
    <p:sldId id="513" r:id="rId21"/>
    <p:sldId id="484" r:id="rId22"/>
    <p:sldId id="517" r:id="rId23"/>
    <p:sldId id="518" r:id="rId24"/>
    <p:sldId id="535" r:id="rId25"/>
    <p:sldId id="514" r:id="rId26"/>
    <p:sldId id="474" r:id="rId27"/>
    <p:sldId id="534" r:id="rId28"/>
    <p:sldId id="515" r:id="rId29"/>
    <p:sldId id="516" r:id="rId30"/>
    <p:sldId id="480" r:id="rId31"/>
    <p:sldId id="536" r:id="rId32"/>
    <p:sldId id="481" r:id="rId33"/>
    <p:sldId id="537" r:id="rId34"/>
    <p:sldId id="482" r:id="rId35"/>
    <p:sldId id="259" r:id="rId36"/>
  </p:sldIdLst>
  <p:sldSz cx="10693400" cy="7561263"/>
  <p:notesSz cx="6735763" cy="9866313"/>
  <p:defaultTextStyle>
    <a:defPPr>
      <a:defRPr lang="ja-JP"/>
    </a:defPPr>
    <a:lvl1pPr algn="l" defTabSz="1042323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520369" indent="-63460" algn="l" defTabSz="1042323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1042323" indent="-128504" algn="l" defTabSz="1042323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562692" indent="-191965" algn="l" defTabSz="1042323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2084646" indent="-257012" algn="l" defTabSz="1042323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4544" algn="l" defTabSz="913817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1451" algn="l" defTabSz="913817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198360" algn="l" defTabSz="913817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5267" algn="l" defTabSz="913817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265" autoAdjust="0"/>
    <p:restoredTop sz="85384" autoAdjust="0"/>
  </p:normalViewPr>
  <p:slideViewPr>
    <p:cSldViewPr>
      <p:cViewPr varScale="1">
        <p:scale>
          <a:sx n="84" d="100"/>
          <a:sy n="84" d="100"/>
        </p:scale>
        <p:origin x="-1218" y="-90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42" y="17058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28" y="-11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1522587454345985E-2"/>
          <c:y val="6.4810470119806451E-2"/>
          <c:w val="0.82718070407970745"/>
          <c:h val="0.90147806851654455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食料品</a:t>
                    </a:r>
                    <a:endParaRPr lang="ja-JP" altLang="en-US" sz="1200" b="1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7031158142269255E-2"/>
                  <c:y val="3.2023289665211063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建設</a:t>
                    </a:r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1757789535567314E-2"/>
                  <c:y val="1.1644832605531296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latin typeface="+mj-ea"/>
                        <a:ea typeface="+mj-ea"/>
                      </a:defRPr>
                    </a:pPr>
                    <a:r>
                      <a:rPr lang="ja-JP" altLang="en-US" sz="1200" b="1">
                        <a:latin typeface="+mj-ea"/>
                        <a:ea typeface="+mj-ea"/>
                      </a:rPr>
                      <a:t>繊維・化学・医薬</a:t>
                    </a:r>
                    <a:endParaRPr lang="ja-JP" altLang="en-US" sz="900"/>
                  </a:p>
                </c:rich>
              </c:tx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鉄鋼・非鉄金属</a:t>
                    </a:r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703115814226925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機械</a:t>
                    </a:r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電気機器</a:t>
                    </a:r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3515579071134628E-2"/>
                  <c:y val="4.0756914119359534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輸送・精密機器</a:t>
                    </a:r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その他製品</a:t>
                    </a:r>
                    <a:endParaRPr lang="ja-JP" altLang="en-US" sz="1200" b="1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7.9952968841857736E-2"/>
                  <c:y val="2.0378457059679767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卸売・小売</a:t>
                    </a:r>
                    <a:endParaRPr lang="ja-JP" altLang="en-US" sz="1200" b="1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4109347442680775E-2"/>
                  <c:y val="2.3289665211062592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latin typeface="+mj-ea"/>
                        <a:ea typeface="+mj-ea"/>
                      </a:defRPr>
                    </a:pPr>
                    <a:r>
                      <a:rPr lang="ja-JP" altLang="en-US" sz="1200" b="1">
                        <a:latin typeface="+mj-ea"/>
                        <a:ea typeface="+mj-ea"/>
                      </a:rPr>
                      <a:t>金融・証券・保険</a:t>
                    </a:r>
                    <a:endParaRPr lang="ja-JP" altLang="en-US" sz="900" b="1"/>
                  </a:p>
                </c:rich>
              </c:tx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運輸・倉庫</a:t>
                    </a:r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8.230471191101113E-2"/>
                  <c:y val="-2.3289665211062592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電力・ガス</a:t>
                    </a:r>
                    <a:endParaRPr lang="ja-JP" altLang="en-US" sz="1200" b="1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情報・通信</a:t>
                    </a:r>
                    <a:endParaRPr lang="ja-JP" altLang="en-US" sz="1200" b="1">
                      <a:latin typeface="+mn-ea"/>
                      <a:ea typeface="+mn-ea"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1.8812463256907701E-2"/>
                  <c:y val="3.493449781659388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不動産</a:t>
                    </a:r>
                    <a:endParaRPr lang="ja-JP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サービス</a:t>
                    </a:r>
                    <a:endParaRPr lang="ja-JP" altLang="en-US" sz="1200" b="1">
                      <a:latin typeface="+mn-ea"/>
                      <a:ea typeface="+mn-ea"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ja-JP" altLang="en-US" sz="1200" b="1">
                        <a:latin typeface="+mj-ea"/>
                        <a:ea typeface="+mj-ea"/>
                      </a:rPr>
                      <a:t>その他</a:t>
                    </a:r>
                    <a:endParaRPr lang="ja-JP" altLang="en-US" sz="1200" b="1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+mj-ea"/>
                    <a:ea typeface="+mj-ea"/>
                  </a:defRPr>
                </a:pPr>
                <a:endParaRPr lang="ja-JP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'元データ (8)'!$EJ$5:$EJ$20</c:f>
              <c:numCache>
                <c:formatCode>0.000</c:formatCode>
                <c:ptCount val="16"/>
                <c:pt idx="0">
                  <c:v>0.35260178571428563</c:v>
                </c:pt>
                <c:pt idx="1">
                  <c:v>-0.46593565217391308</c:v>
                </c:pt>
                <c:pt idx="2">
                  <c:v>4.9627209302325503E-2</c:v>
                </c:pt>
                <c:pt idx="3">
                  <c:v>-0.13867599999999997</c:v>
                </c:pt>
                <c:pt idx="4">
                  <c:v>-0.3569267741935484</c:v>
                </c:pt>
                <c:pt idx="5">
                  <c:v>0.42397738095238158</c:v>
                </c:pt>
                <c:pt idx="6">
                  <c:v>0.112292857142857</c:v>
                </c:pt>
                <c:pt idx="7">
                  <c:v>0.14453933333333333</c:v>
                </c:pt>
                <c:pt idx="8">
                  <c:v>-0.17026579710144932</c:v>
                </c:pt>
                <c:pt idx="9">
                  <c:v>0.22242863636363627</c:v>
                </c:pt>
                <c:pt idx="10">
                  <c:v>0.25258800000000003</c:v>
                </c:pt>
                <c:pt idx="11">
                  <c:v>0.76181200000000004</c:v>
                </c:pt>
                <c:pt idx="12">
                  <c:v>0.12235145833333338</c:v>
                </c:pt>
                <c:pt idx="13">
                  <c:v>-0.39314700000000002</c:v>
                </c:pt>
                <c:pt idx="14">
                  <c:v>-0.23891578125000001</c:v>
                </c:pt>
                <c:pt idx="15">
                  <c:v>7.5987857142856968E-2</c:v>
                </c:pt>
              </c:numCache>
            </c:numRef>
          </c:xVal>
          <c:yVal>
            <c:numRef>
              <c:f>'元データ (8)'!$EK$5:$EK$20</c:f>
              <c:numCache>
                <c:formatCode>0.000</c:formatCode>
                <c:ptCount val="16"/>
                <c:pt idx="0">
                  <c:v>0.32577285714285703</c:v>
                </c:pt>
                <c:pt idx="1">
                  <c:v>-7.6567826086956531E-2</c:v>
                </c:pt>
                <c:pt idx="2">
                  <c:v>-0.34862279069767438</c:v>
                </c:pt>
                <c:pt idx="3">
                  <c:v>-0.85615866666666685</c:v>
                </c:pt>
                <c:pt idx="4">
                  <c:v>-0.24724032258064518</c:v>
                </c:pt>
                <c:pt idx="5">
                  <c:v>-0.294015238095238</c:v>
                </c:pt>
                <c:pt idx="6">
                  <c:v>-0.56958333333333333</c:v>
                </c:pt>
                <c:pt idx="7">
                  <c:v>0.13371666666666662</c:v>
                </c:pt>
                <c:pt idx="8">
                  <c:v>0.13865028985507277</c:v>
                </c:pt>
                <c:pt idx="9">
                  <c:v>-0.10586999999999999</c:v>
                </c:pt>
                <c:pt idx="10">
                  <c:v>-0.52304266666666666</c:v>
                </c:pt>
                <c:pt idx="11">
                  <c:v>-1.2758000000000042E-2</c:v>
                </c:pt>
                <c:pt idx="12">
                  <c:v>0.555115625</c:v>
                </c:pt>
                <c:pt idx="13">
                  <c:v>-6.9981000000000029E-2</c:v>
                </c:pt>
                <c:pt idx="14">
                  <c:v>0.27956328125000041</c:v>
                </c:pt>
                <c:pt idx="15">
                  <c:v>0.259829642857143</c:v>
                </c:pt>
              </c:numCache>
            </c:numRef>
          </c:yVal>
          <c:smooth val="0"/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axId val="168561280"/>
        <c:axId val="168567552"/>
      </c:scatterChart>
      <c:valAx>
        <c:axId val="168561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50"/>
                </a:pPr>
                <a:r>
                  <a:rPr lang="ja-JP" altLang="en-US" sz="1050"/>
                  <a:t>第一主成分</a:t>
                </a:r>
              </a:p>
            </c:rich>
          </c:tx>
          <c:layout>
            <c:manualLayout>
              <c:xMode val="edge"/>
              <c:yMode val="edge"/>
              <c:x val="0.86120790456748464"/>
              <c:y val="0.4172570459260278"/>
            </c:manualLayout>
          </c:layout>
          <c:overlay val="0"/>
        </c:title>
        <c:numFmt formatCode="0.000" sourceLinked="1"/>
        <c:majorTickMark val="out"/>
        <c:minorTickMark val="none"/>
        <c:tickLblPos val="nextTo"/>
        <c:crossAx val="168567552"/>
        <c:crosses val="autoZero"/>
        <c:crossBetween val="midCat"/>
      </c:valAx>
      <c:valAx>
        <c:axId val="16856755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050"/>
                </a:pPr>
                <a:r>
                  <a:rPr lang="ja-JP" altLang="en-US" sz="1050"/>
                  <a:t>第二主成分</a:t>
                </a:r>
              </a:p>
            </c:rich>
          </c:tx>
          <c:layout>
            <c:manualLayout>
              <c:xMode val="edge"/>
              <c:yMode val="edge"/>
              <c:x val="0.37240048697616507"/>
              <c:y val="1.2539054888881246E-2"/>
            </c:manualLayout>
          </c:layout>
          <c:overlay val="0"/>
        </c:title>
        <c:numFmt formatCode="0.000" sourceLinked="1"/>
        <c:majorTickMark val="out"/>
        <c:minorTickMark val="none"/>
        <c:tickLblPos val="nextTo"/>
        <c:crossAx val="168561280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47A2D531-0056-4F28-A61D-D5A8353673A5}" type="datetimeFigureOut">
              <a:rPr lang="ja-JP" altLang="en-US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DF823769-55AC-4572-8E68-6B82DBFE54C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7232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 defTabSz="104297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 defTabSz="104297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488D2CA-EFAD-474B-A6E8-A724A397CD72}" type="datetimeFigureOut">
              <a:rPr lang="ja-JP" altLang="en-US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52475" y="739775"/>
            <a:ext cx="52308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 defTabSz="104297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 defTabSz="104297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F9589E2-96DE-482F-88C3-37D3D4B00BF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3481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2323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0369" algn="l" defTabSz="1042323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2323" algn="l" defTabSz="1042323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2692" algn="l" defTabSz="1042323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4646" algn="l" defTabSz="1042323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5976" algn="l" defTabSz="1042391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7174" algn="l" defTabSz="1042391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48368" algn="l" defTabSz="1042391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69563" algn="l" defTabSz="1042391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52475" y="739775"/>
            <a:ext cx="52308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7A3403-D11B-4B40-9CA8-F7E5A8D364A9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91666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17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18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19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20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21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22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23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24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25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26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27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28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29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30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31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32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8340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4F654-A0A8-4577-A8AE-3D299E26F1DF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754063" y="741363"/>
            <a:ext cx="5227637" cy="3697287"/>
          </a:xfrm>
        </p:spPr>
        <p:txBody>
          <a:bodyPr/>
          <a:lstStyle/>
          <a:p>
            <a:endParaRPr kumimoji="1" lang="ja-JP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altLang="ja-JP" smtClean="0">
                <a:solidFill>
                  <a:prstClr val="black"/>
                </a:solidFill>
              </a:rPr>
              <a:pPr/>
              <a:t>3/25/2016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altLang="ja-JP" smtClean="0">
                <a:solidFill>
                  <a:prstClr val="black"/>
                </a:solidFill>
              </a:rPr>
              <a:pPr/>
              <a:t>14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15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2475" y="739775"/>
            <a:ext cx="52308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89E2-96DE-482F-88C3-37D3D4B00BF7}" type="slidenum">
              <a:rPr lang="ja-JP" altLang="en-US" smtClean="0"/>
              <a:pPr>
                <a:defRPr/>
              </a:pPr>
              <a:t>16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915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1792" y="2348899"/>
            <a:ext cx="9259604" cy="1620771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0" y="4284722"/>
            <a:ext cx="7485380" cy="1932323"/>
          </a:xfrm>
        </p:spPr>
        <p:txBody>
          <a:bodyPr/>
          <a:lstStyle>
            <a:lvl1pPr marL="0" indent="0" algn="ctr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521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5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7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9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155BCB-0EE0-439C-9B14-953BB88D5DD1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ja-JP" dirty="0"/>
              <a:t>2011 Makito Hamada Copyright All Reserved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0FAAD-49D7-41AE-B342-3BAAAAAEC02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556FC-3F98-46E9-94B4-0CF2C19B75D2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2011 Makito Hamada Copyright All Reserved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B21A8-0FFC-40CA-AC0D-44D7D16DA08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5C2057-2835-496B-B7AB-D2F44AD6EF64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2011 Makito Hamada Copyright All Reserved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D3128-AB4A-4B33-81B9-94ECD59C28AB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3463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5" y="1494617"/>
            <a:ext cx="2406015" cy="525976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4670" y="1494620"/>
            <a:ext cx="7039822" cy="5259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7238E-4E1E-497E-AB8F-661E68831333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2011 Makito Hamada Copyright All Reserved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1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 userDrawn="1"/>
        </p:nvSpPr>
        <p:spPr bwMode="auto">
          <a:xfrm>
            <a:off x="266700" y="4662493"/>
            <a:ext cx="10142538" cy="1241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04334" tIns="52166" rIns="104334" bIns="52166"/>
          <a:lstStyle/>
          <a:p>
            <a:pPr algn="ctr" defTabSz="1042391" fontAlgn="auto">
              <a:lnSpc>
                <a:spcPct val="140000"/>
              </a:lnSpc>
              <a:spcBef>
                <a:spcPts val="375"/>
              </a:spcBef>
              <a:spcAft>
                <a:spcPts val="0"/>
              </a:spcAft>
              <a:tabLst>
                <a:tab pos="0" algn="l"/>
                <a:tab pos="447389" algn="l"/>
                <a:tab pos="896366" algn="l"/>
                <a:tab pos="1345341" algn="l"/>
                <a:tab pos="1794318" algn="l"/>
                <a:tab pos="2243291" algn="l"/>
                <a:tab pos="2692269" algn="l"/>
                <a:tab pos="3141246" algn="l"/>
                <a:tab pos="3590222" algn="l"/>
                <a:tab pos="4039197" algn="l"/>
                <a:tab pos="4488178" algn="l"/>
                <a:tab pos="4937151" algn="l"/>
                <a:tab pos="5386128" algn="l"/>
                <a:tab pos="5835103" algn="l"/>
                <a:tab pos="6284078" algn="l"/>
                <a:tab pos="6733055" algn="l"/>
                <a:tab pos="7182031" algn="l"/>
                <a:tab pos="7631007" algn="l"/>
                <a:tab pos="8079985" algn="l"/>
                <a:tab pos="8528960" algn="l"/>
                <a:tab pos="8977935" algn="l"/>
                <a:tab pos="9404701" algn="l"/>
                <a:tab pos="10128138" algn="l"/>
              </a:tabLst>
              <a:defRPr/>
            </a:pPr>
            <a:r>
              <a:rPr lang="en-GB" sz="1300" dirty="0">
                <a:solidFill>
                  <a:srgbClr val="000000"/>
                </a:solidFill>
                <a:latin typeface="Times New Roman" pitchFamily="16" charset="0"/>
                <a:ea typeface="+mn-ea"/>
              </a:rPr>
              <a:t>The founding spirit of Rikkyo University is steeped in</a:t>
            </a:r>
          </a:p>
          <a:p>
            <a:pPr algn="ctr" defTabSz="1042391" fontAlgn="auto">
              <a:lnSpc>
                <a:spcPct val="140000"/>
              </a:lnSpc>
              <a:spcBef>
                <a:spcPts val="375"/>
              </a:spcBef>
              <a:spcAft>
                <a:spcPts val="0"/>
              </a:spcAft>
              <a:tabLst>
                <a:tab pos="0" algn="l"/>
                <a:tab pos="447389" algn="l"/>
                <a:tab pos="896366" algn="l"/>
                <a:tab pos="1345341" algn="l"/>
                <a:tab pos="1794318" algn="l"/>
                <a:tab pos="2243291" algn="l"/>
                <a:tab pos="2692269" algn="l"/>
                <a:tab pos="3141246" algn="l"/>
                <a:tab pos="3590222" algn="l"/>
                <a:tab pos="4039197" algn="l"/>
                <a:tab pos="4488178" algn="l"/>
                <a:tab pos="4937151" algn="l"/>
                <a:tab pos="5386128" algn="l"/>
                <a:tab pos="5835103" algn="l"/>
                <a:tab pos="6284078" algn="l"/>
                <a:tab pos="6733055" algn="l"/>
                <a:tab pos="7182031" algn="l"/>
                <a:tab pos="7631007" algn="l"/>
                <a:tab pos="8079985" algn="l"/>
                <a:tab pos="8528960" algn="l"/>
                <a:tab pos="8977935" algn="l"/>
                <a:tab pos="9404701" algn="l"/>
                <a:tab pos="10128138" algn="l"/>
              </a:tabLst>
              <a:defRPr/>
            </a:pPr>
            <a:r>
              <a:rPr lang="en-GB" sz="1300" dirty="0">
                <a:solidFill>
                  <a:srgbClr val="000000"/>
                </a:solidFill>
                <a:latin typeface="Times New Roman" pitchFamily="16" charset="0"/>
                <a:ea typeface="+mn-ea"/>
              </a:rPr>
              <a:t>Christian values of providing a liberal education that nurtures every aspect of </a:t>
            </a:r>
          </a:p>
          <a:p>
            <a:pPr algn="ctr" defTabSz="1042391" fontAlgn="auto">
              <a:lnSpc>
                <a:spcPct val="140000"/>
              </a:lnSpc>
              <a:spcBef>
                <a:spcPts val="375"/>
              </a:spcBef>
              <a:spcAft>
                <a:spcPts val="0"/>
              </a:spcAft>
              <a:tabLst>
                <a:tab pos="0" algn="l"/>
                <a:tab pos="447389" algn="l"/>
                <a:tab pos="896366" algn="l"/>
                <a:tab pos="1345341" algn="l"/>
                <a:tab pos="1794318" algn="l"/>
                <a:tab pos="2243291" algn="l"/>
                <a:tab pos="2692269" algn="l"/>
                <a:tab pos="3141246" algn="l"/>
                <a:tab pos="3590222" algn="l"/>
                <a:tab pos="4039197" algn="l"/>
                <a:tab pos="4488178" algn="l"/>
                <a:tab pos="4937151" algn="l"/>
                <a:tab pos="5386128" algn="l"/>
                <a:tab pos="5835103" algn="l"/>
                <a:tab pos="6284078" algn="l"/>
                <a:tab pos="6733055" algn="l"/>
                <a:tab pos="7182031" algn="l"/>
                <a:tab pos="7631007" algn="l"/>
                <a:tab pos="8079985" algn="l"/>
                <a:tab pos="8528960" algn="l"/>
                <a:tab pos="8977935" algn="l"/>
                <a:tab pos="9404701" algn="l"/>
                <a:tab pos="10128138" algn="l"/>
              </a:tabLst>
              <a:defRPr/>
            </a:pPr>
            <a:r>
              <a:rPr lang="en-GB" sz="1300" dirty="0">
                <a:solidFill>
                  <a:srgbClr val="000000"/>
                </a:solidFill>
                <a:latin typeface="Times New Roman" pitchFamily="16" charset="0"/>
                <a:ea typeface="+mn-ea"/>
              </a:rPr>
              <a:t>the individual. These values continue to be our guiding principle.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3437A2-F021-456A-9FB5-6D0E3831BD6D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ja-JP" dirty="0"/>
              <a:t>2011 Makito Hamada Copyright All Reserved</a:t>
            </a:r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D69BA-0486-4B42-905C-5BD3C96D3F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1692" y="2349504"/>
            <a:ext cx="9090025" cy="162083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3379" y="4284667"/>
            <a:ext cx="7486649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8F27-0AC2-422E-B58B-6A69753D578D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4F19-789A-47BE-B78B-851D2D9E6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4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8F27-0AC2-422E-B58B-6A69753D578D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4F19-789A-47BE-B78B-851D2D9E6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467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554" y="4859342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554" y="3205167"/>
            <a:ext cx="9090025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8F27-0AC2-422E-B58B-6A69753D578D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4F19-789A-47BE-B78B-851D2D9E6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699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2905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8F27-0AC2-422E-B58B-6A69753D578D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4F19-789A-47BE-B78B-851D2D9E6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5366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9" indent="0">
              <a:buNone/>
              <a:defRPr sz="2000" b="1"/>
            </a:lvl2pPr>
            <a:lvl3pPr marL="914140" indent="0">
              <a:buNone/>
              <a:defRPr sz="1800" b="1"/>
            </a:lvl3pPr>
            <a:lvl4pPr marL="1371208" indent="0">
              <a:buNone/>
              <a:defRPr sz="1600" b="1"/>
            </a:lvl4pPr>
            <a:lvl5pPr marL="1828279" indent="0">
              <a:buNone/>
              <a:defRPr sz="1600" b="1"/>
            </a:lvl5pPr>
            <a:lvl6pPr marL="2285349" indent="0">
              <a:buNone/>
              <a:defRPr sz="1600" b="1"/>
            </a:lvl6pPr>
            <a:lvl7pPr marL="2742418" indent="0">
              <a:buNone/>
              <a:defRPr sz="1600" b="1"/>
            </a:lvl7pPr>
            <a:lvl8pPr marL="3199488" indent="0">
              <a:buNone/>
              <a:defRPr sz="1600" b="1"/>
            </a:lvl8pPr>
            <a:lvl9pPr marL="3656558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426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9" indent="0">
              <a:buNone/>
              <a:defRPr sz="2000" b="1"/>
            </a:lvl2pPr>
            <a:lvl3pPr marL="914140" indent="0">
              <a:buNone/>
              <a:defRPr sz="1800" b="1"/>
            </a:lvl3pPr>
            <a:lvl4pPr marL="1371208" indent="0">
              <a:buNone/>
              <a:defRPr sz="1600" b="1"/>
            </a:lvl4pPr>
            <a:lvl5pPr marL="1828279" indent="0">
              <a:buNone/>
              <a:defRPr sz="1600" b="1"/>
            </a:lvl5pPr>
            <a:lvl6pPr marL="2285349" indent="0">
              <a:buNone/>
              <a:defRPr sz="1600" b="1"/>
            </a:lvl6pPr>
            <a:lvl7pPr marL="2742418" indent="0">
              <a:buNone/>
              <a:defRPr sz="1600" b="1"/>
            </a:lvl7pPr>
            <a:lvl8pPr marL="3199488" indent="0">
              <a:buNone/>
              <a:defRPr sz="1600" b="1"/>
            </a:lvl8pPr>
            <a:lvl9pPr marL="3656558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426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8F27-0AC2-422E-B58B-6A69753D578D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4F19-789A-47BE-B78B-851D2D9E6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137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8F27-0AC2-422E-B58B-6A69753D578D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4F19-789A-47BE-B78B-851D2D9E6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46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24EE3-2B14-4C87-9CB8-E935F2CFD463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2011 Makito Hamada Copyright All Reserved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95694-EF12-4F2F-8E42-C2680A6B01A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8F27-0AC2-422E-B58B-6A69753D578D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4F19-789A-47BE-B78B-851D2D9E6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443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988" y="1582742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069" indent="0">
              <a:buNone/>
              <a:defRPr sz="1200"/>
            </a:lvl2pPr>
            <a:lvl3pPr marL="914140" indent="0">
              <a:buNone/>
              <a:defRPr sz="900"/>
            </a:lvl3pPr>
            <a:lvl4pPr marL="1371208" indent="0">
              <a:buNone/>
              <a:defRPr sz="900"/>
            </a:lvl4pPr>
            <a:lvl5pPr marL="1828279" indent="0">
              <a:buNone/>
              <a:defRPr sz="900"/>
            </a:lvl5pPr>
            <a:lvl6pPr marL="2285349" indent="0">
              <a:buNone/>
              <a:defRPr sz="900"/>
            </a:lvl6pPr>
            <a:lvl7pPr marL="2742418" indent="0">
              <a:buNone/>
              <a:defRPr sz="900"/>
            </a:lvl7pPr>
            <a:lvl8pPr marL="3199488" indent="0">
              <a:buNone/>
              <a:defRPr sz="900"/>
            </a:lvl8pPr>
            <a:lvl9pPr marL="3656558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8F27-0AC2-422E-B58B-6A69753D578D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4F19-789A-47BE-B78B-851D2D9E6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93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500" y="5292729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069" indent="0">
              <a:buNone/>
              <a:defRPr sz="2800"/>
            </a:lvl2pPr>
            <a:lvl3pPr marL="914140" indent="0">
              <a:buNone/>
              <a:defRPr sz="2400"/>
            </a:lvl3pPr>
            <a:lvl4pPr marL="1371208" indent="0">
              <a:buNone/>
              <a:defRPr sz="2000"/>
            </a:lvl4pPr>
            <a:lvl5pPr marL="1828279" indent="0">
              <a:buNone/>
              <a:defRPr sz="2000"/>
            </a:lvl5pPr>
            <a:lvl6pPr marL="2285349" indent="0">
              <a:buNone/>
              <a:defRPr sz="2000"/>
            </a:lvl6pPr>
            <a:lvl7pPr marL="2742418" indent="0">
              <a:buNone/>
              <a:defRPr sz="2000"/>
            </a:lvl7pPr>
            <a:lvl8pPr marL="3199488" indent="0">
              <a:buNone/>
              <a:defRPr sz="2000"/>
            </a:lvl8pPr>
            <a:lvl9pPr marL="3656558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500" y="5918205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069" indent="0">
              <a:buNone/>
              <a:defRPr sz="1200"/>
            </a:lvl2pPr>
            <a:lvl3pPr marL="914140" indent="0">
              <a:buNone/>
              <a:defRPr sz="900"/>
            </a:lvl3pPr>
            <a:lvl4pPr marL="1371208" indent="0">
              <a:buNone/>
              <a:defRPr sz="900"/>
            </a:lvl4pPr>
            <a:lvl5pPr marL="1828279" indent="0">
              <a:buNone/>
              <a:defRPr sz="900"/>
            </a:lvl5pPr>
            <a:lvl6pPr marL="2285349" indent="0">
              <a:buNone/>
              <a:defRPr sz="900"/>
            </a:lvl6pPr>
            <a:lvl7pPr marL="2742418" indent="0">
              <a:buNone/>
              <a:defRPr sz="900"/>
            </a:lvl7pPr>
            <a:lvl8pPr marL="3199488" indent="0">
              <a:buNone/>
              <a:defRPr sz="900"/>
            </a:lvl8pPr>
            <a:lvl9pPr marL="3656558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8F27-0AC2-422E-B58B-6A69753D578D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4F19-789A-47BE-B78B-851D2D9E6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549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8F27-0AC2-422E-B58B-6A69753D578D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4F19-789A-47BE-B78B-851D2D9E6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8635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3354" y="303213"/>
            <a:ext cx="2405063" cy="64516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987" y="303213"/>
            <a:ext cx="7065963" cy="64516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8F27-0AC2-422E-B58B-6A69753D578D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4F19-789A-47BE-B78B-851D2D9E6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9897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425787" y="4284716"/>
            <a:ext cx="8020050" cy="1092182"/>
          </a:xfrm>
        </p:spPr>
        <p:txBody>
          <a:bodyPr anchor="t" anchorCtr="0"/>
          <a:lstStyle>
            <a:lvl1pPr algn="r">
              <a:defRPr sz="37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425787" y="5649944"/>
            <a:ext cx="8020050" cy="588098"/>
          </a:xfrm>
        </p:spPr>
        <p:txBody>
          <a:bodyPr/>
          <a:lstStyle>
            <a:lvl1pPr marL="0" indent="0" algn="r">
              <a:buNone/>
              <a:defRPr sz="2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521196" indent="0" algn="ctr">
              <a:buNone/>
            </a:lvl2pPr>
            <a:lvl3pPr marL="1042391" indent="0" algn="ctr">
              <a:buNone/>
            </a:lvl3pPr>
            <a:lvl4pPr marL="1563587" indent="0" algn="ctr">
              <a:buNone/>
            </a:lvl4pPr>
            <a:lvl5pPr marL="2084782" indent="0" algn="ctr">
              <a:buNone/>
            </a:lvl5pPr>
            <a:lvl6pPr marL="2605976" indent="0" algn="ctr">
              <a:buNone/>
            </a:lvl6pPr>
            <a:lvl7pPr marL="3127174" indent="0" algn="ctr">
              <a:buNone/>
            </a:lvl7pPr>
            <a:lvl8pPr marL="3648368" indent="0" algn="ctr">
              <a:buNone/>
            </a:lvl8pPr>
            <a:lvl9pPr marL="4169563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422222" y="7006777"/>
            <a:ext cx="1425787" cy="4032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058201" y="4022172"/>
            <a:ext cx="8554720" cy="141143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40" tIns="52121" rIns="104240" bIns="52121" anchor="ctr"/>
          <a:lstStyle/>
          <a:p>
            <a:pPr algn="ctr"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069340" y="5565930"/>
            <a:ext cx="8554720" cy="756126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40" tIns="52121" rIns="104240" bIns="52121" anchor="ctr"/>
          <a:lstStyle/>
          <a:p>
            <a:pPr algn="ctr"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058204" y="4022172"/>
            <a:ext cx="267335" cy="141143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40" tIns="52121" rIns="104240" bIns="52121" anchor="ctr"/>
          <a:lstStyle/>
          <a:p>
            <a:pPr algn="ctr"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069340" y="5565930"/>
            <a:ext cx="267335" cy="756126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40" tIns="52121" rIns="104240" bIns="52121" anchor="ctr"/>
          <a:lstStyle/>
          <a:p>
            <a:pPr algn="ctr"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2988842" y="7273891"/>
            <a:ext cx="7752317" cy="274537"/>
          </a:xfrm>
          <a:prstGeom prst="rect">
            <a:avLst/>
          </a:prstGeom>
        </p:spPr>
        <p:txBody>
          <a:bodyPr wrap="square" lIns="104240" tIns="52121" rIns="104240" bIns="52121">
            <a:spAutoFit/>
          </a:bodyPr>
          <a:lstStyle/>
          <a:p>
            <a:pPr algn="r" defTabSz="1042391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Copyright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企業広報戦略研究所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（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Corporate communication Strategic studies Institute/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電通ＰＲ内） 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All Rights Reserved.  </a:t>
            </a:r>
            <a:endParaRPr lang="ja-JP" altLang="en-US" sz="1100" dirty="0">
              <a:solidFill>
                <a:srgbClr val="DDE9EC">
                  <a:lumMod val="50000"/>
                </a:srgbClr>
              </a:solidFill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37577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464653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534670" y="1344231"/>
            <a:ext cx="9624060" cy="5444109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6937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5787" y="3276548"/>
            <a:ext cx="8020050" cy="1176196"/>
          </a:xfrm>
        </p:spPr>
        <p:txBody>
          <a:bodyPr anchor="t" anchorCtr="0"/>
          <a:lstStyle>
            <a:lvl1pPr algn="r">
              <a:buNone/>
              <a:defRPr sz="3700" b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4898" y="4704792"/>
            <a:ext cx="7930938" cy="1260211"/>
          </a:xfrm>
        </p:spPr>
        <p:txBody>
          <a:bodyPr anchor="t" anchorCtr="0"/>
          <a:lstStyle>
            <a:lvl1pPr marL="0" indent="0" algn="r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485380" y="7006777"/>
            <a:ext cx="2673350" cy="403267"/>
          </a:xfrm>
        </p:spPr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DDE9EC"/>
                </a:solidFill>
              </a:rPr>
              <a:pPr/>
              <a:t>2016/3/25</a:t>
            </a:fld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9808" y="7006777"/>
            <a:ext cx="4063492" cy="403267"/>
          </a:xfrm>
        </p:spPr>
        <p:txBody>
          <a:bodyPr/>
          <a:lstStyle/>
          <a:p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251131" y="7006777"/>
            <a:ext cx="1778669" cy="4032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DDE9EC"/>
                </a:solidFill>
              </a:rPr>
              <a:pPr/>
              <a:t>‹#›</a:t>
            </a:fld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69340" y="3108519"/>
            <a:ext cx="8554720" cy="141143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40" tIns="52121" rIns="104240" bIns="52121" anchor="ctr"/>
          <a:lstStyle/>
          <a:p>
            <a:pPr algn="ctr"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69340" y="3108519"/>
            <a:ext cx="267335" cy="141143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40" tIns="52121" rIns="104240" bIns="52121" anchor="ctr"/>
          <a:lstStyle/>
          <a:p>
            <a:pPr algn="ctr"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125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534671" y="1344231"/>
            <a:ext cx="4726483" cy="5444109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5417102" y="1340864"/>
            <a:ext cx="4726483" cy="5444109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32124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670" y="1417737"/>
            <a:ext cx="4724775" cy="756126"/>
          </a:xfrm>
          <a:noFill/>
          <a:ln>
            <a:noFill/>
          </a:ln>
        </p:spPr>
        <p:txBody>
          <a:bodyPr lIns="104240" anchor="b" anchorCtr="0">
            <a:noAutofit/>
          </a:bodyPr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5435820" y="1428239"/>
            <a:ext cx="4726631" cy="756126"/>
          </a:xfrm>
          <a:noFill/>
          <a:ln>
            <a:noFill/>
          </a:ln>
        </p:spPr>
        <p:txBody>
          <a:bodyPr lIns="104240" anchor="b" anchorCtr="0"/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534670" y="2352393"/>
            <a:ext cx="4722918" cy="445274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5435812" y="2352393"/>
            <a:ext cx="4722918" cy="445274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4092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4858818"/>
            <a:ext cx="9089390" cy="1501751"/>
          </a:xfrm>
        </p:spPr>
        <p:txBody>
          <a:bodyPr anchor="t">
            <a:normAutofit/>
          </a:bodyPr>
          <a:lstStyle>
            <a:lvl1pPr algn="l">
              <a:defRPr sz="2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1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47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59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7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83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9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70816-0E3F-48DA-B935-A0CCA7D02974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2011 Makito Hamada Copyright All Reserved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3CBC1-8ADA-4F97-BD08-7D5D9D463A3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578303" y="7035714"/>
            <a:ext cx="4099137" cy="403267"/>
          </a:xfrm>
        </p:spPr>
        <p:txBody>
          <a:bodyPr/>
          <a:lstStyle/>
          <a:p>
            <a:endParaRPr kumimoji="1" lang="ja-JP" altLang="en-US" dirty="0">
              <a:solidFill>
                <a:srgbClr val="464653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96498" y="7126670"/>
            <a:ext cx="210420" cy="140701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40" tIns="52121" rIns="104240" bIns="52121" anchor="ctr"/>
          <a:lstStyle/>
          <a:p>
            <a:pPr algn="ctr"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0269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534670" y="7004670"/>
            <a:ext cx="96240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40" tIns="52121" rIns="104240" bIns="52121" anchor="t" compatLnSpc="1"/>
          <a:lstStyle/>
          <a:p>
            <a:pPr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96498" y="7126670"/>
            <a:ext cx="210420" cy="140701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40" tIns="52121" rIns="104240" bIns="52121" anchor="ctr"/>
          <a:lstStyle/>
          <a:p>
            <a:pPr algn="ctr"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2988842" y="7273891"/>
            <a:ext cx="7752317" cy="274537"/>
          </a:xfrm>
          <a:prstGeom prst="rect">
            <a:avLst/>
          </a:prstGeom>
        </p:spPr>
        <p:txBody>
          <a:bodyPr wrap="square" lIns="104240" tIns="52121" rIns="104240" bIns="52121">
            <a:spAutoFit/>
          </a:bodyPr>
          <a:lstStyle/>
          <a:p>
            <a:pPr algn="r" defTabSz="1042391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Copyright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企業広報戦略研究所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（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Corporate communication Strategic studies Institute/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電通ＰＲ内） 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All Rights Reserved.  </a:t>
            </a:r>
            <a:endParaRPr lang="ja-JP" altLang="en-US" sz="1100" dirty="0">
              <a:solidFill>
                <a:srgbClr val="DDE9EC">
                  <a:lumMod val="50000"/>
                </a:srgbClr>
              </a:solidFill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72412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96268" y="336056"/>
            <a:ext cx="2940685" cy="924154"/>
          </a:xfrm>
        </p:spPr>
        <p:txBody>
          <a:bodyPr anchor="b" anchorCtr="0">
            <a:noAutofit/>
          </a:bodyPr>
          <a:lstStyle>
            <a:lvl1pPr algn="l">
              <a:buNone/>
              <a:defRPr sz="23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7396268" y="1344231"/>
            <a:ext cx="2940685" cy="5340143"/>
          </a:xfrm>
        </p:spPr>
        <p:txBody>
          <a:bodyPr/>
          <a:lstStyle>
            <a:lvl1pPr marL="0" indent="0">
              <a:lnSpc>
                <a:spcPts val="2509"/>
              </a:lnSpc>
              <a:spcAft>
                <a:spcPts val="1140"/>
              </a:spcAft>
              <a:buNone/>
              <a:defRPr sz="1800">
                <a:solidFill>
                  <a:schemeClr val="tx2"/>
                </a:solidFill>
              </a:defRPr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34670" y="7004670"/>
            <a:ext cx="96240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40" tIns="52121" rIns="104240" bIns="52121" anchor="t" compatLnSpc="1"/>
          <a:lstStyle/>
          <a:p>
            <a:pPr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898065" y="3665112"/>
            <a:ext cx="6653911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40" tIns="52121" rIns="104240" bIns="52121" anchor="t" compatLnSpc="1"/>
          <a:lstStyle/>
          <a:p>
            <a:pPr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 dirty="0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96498" y="7126670"/>
            <a:ext cx="210420" cy="140701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40" tIns="52121" rIns="104240" bIns="52121" anchor="ctr"/>
          <a:lstStyle/>
          <a:p>
            <a:pPr algn="ctr"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356451" y="336061"/>
            <a:ext cx="6683375" cy="6301053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2988842" y="7273891"/>
            <a:ext cx="7752317" cy="274537"/>
          </a:xfrm>
          <a:prstGeom prst="rect">
            <a:avLst/>
          </a:prstGeom>
        </p:spPr>
        <p:txBody>
          <a:bodyPr wrap="square" lIns="104240" tIns="52121" rIns="104240" bIns="52121">
            <a:spAutoFit/>
          </a:bodyPr>
          <a:lstStyle/>
          <a:p>
            <a:pPr algn="r" defTabSz="1042391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Copyright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企業広報戦略研究所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（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Corporate communication Strategic studies Institute/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電通ＰＲ内） 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All Rights Reserved.  </a:t>
            </a:r>
            <a:endParaRPr lang="ja-JP" altLang="en-US" sz="1100" dirty="0">
              <a:solidFill>
                <a:srgbClr val="DDE9EC">
                  <a:lumMod val="50000"/>
                </a:srgbClr>
              </a:solidFill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77480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552222"/>
            <a:ext cx="9624060" cy="743875"/>
          </a:xfrm>
          <a:ln>
            <a:solidFill>
              <a:schemeClr val="accent1"/>
            </a:solidFill>
          </a:ln>
        </p:spPr>
        <p:txBody>
          <a:bodyPr lIns="312719" anchor="ctr"/>
          <a:lstStyle>
            <a:lvl1pPr algn="r">
              <a:buNone/>
              <a:defRPr sz="23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34670" y="2100351"/>
            <a:ext cx="9624060" cy="470814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84"/>
              </a:spcBef>
              <a:buNone/>
              <a:defRPr sz="37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4670" y="1344225"/>
            <a:ext cx="9624060" cy="588098"/>
          </a:xfrm>
        </p:spPr>
        <p:txBody>
          <a:bodyPr anchor="ctr" anchorCtr="0"/>
          <a:lstStyle>
            <a:lvl1pPr marL="0" indent="0" algn="l">
              <a:buFontTx/>
              <a:buNone/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DDE9EC"/>
                </a:solidFill>
              </a:rPr>
              <a:pPr/>
              <a:t>2016/3/25</a:t>
            </a:fld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DDE9EC"/>
                </a:solidFill>
              </a:rPr>
              <a:pPr/>
              <a:t>‹#›</a:t>
            </a:fld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34670" y="7004670"/>
            <a:ext cx="96240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40" tIns="52121" rIns="104240" bIns="52121" anchor="t" compatLnSpc="1"/>
          <a:lstStyle/>
          <a:p>
            <a:pPr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  <a:latin typeface="Gill Sans MT"/>
              <a:ea typeface="+mn-ea"/>
            </a:endParaRPr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96498" y="7126670"/>
            <a:ext cx="210420" cy="140701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40" tIns="52121" rIns="104240" bIns="52121" anchor="ctr"/>
          <a:lstStyle/>
          <a:p>
            <a:pPr algn="ctr"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34670" y="552217"/>
            <a:ext cx="213868" cy="75612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40" tIns="52121" rIns="104240" bIns="52121" anchor="ctr"/>
          <a:lstStyle/>
          <a:p>
            <a:pPr algn="ctr"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185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464653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5017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5" y="302804"/>
            <a:ext cx="2406015" cy="6451578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4670" y="302804"/>
            <a:ext cx="7039822" cy="6451578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34670" y="7004670"/>
            <a:ext cx="96240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40" tIns="52121" rIns="104240" bIns="52121" anchor="t" compatLnSpc="1"/>
          <a:lstStyle/>
          <a:p>
            <a:pPr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96498" y="7126670"/>
            <a:ext cx="210420" cy="140701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40" tIns="52121" rIns="104240" bIns="52121" anchor="ctr"/>
          <a:lstStyle/>
          <a:p>
            <a:pPr algn="ctr"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4440372" y="3530301"/>
            <a:ext cx="645227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40" tIns="52121" rIns="104240" bIns="52121" anchor="t" compatLnSpc="1"/>
          <a:lstStyle/>
          <a:p>
            <a:pPr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2988842" y="7273891"/>
            <a:ext cx="7752317" cy="274537"/>
          </a:xfrm>
          <a:prstGeom prst="rect">
            <a:avLst/>
          </a:prstGeom>
        </p:spPr>
        <p:txBody>
          <a:bodyPr wrap="square" lIns="104240" tIns="52121" rIns="104240" bIns="52121">
            <a:spAutoFit/>
          </a:bodyPr>
          <a:lstStyle/>
          <a:p>
            <a:pPr algn="r" defTabSz="1042391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Copyright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企業広報戦略研究所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（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Corporate communication Strategic studies Institute/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電通ＰＲ内） 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All Rights Reserved.  </a:t>
            </a:r>
            <a:endParaRPr lang="ja-JP" altLang="en-US" sz="1100" dirty="0">
              <a:solidFill>
                <a:srgbClr val="DDE9EC">
                  <a:lumMod val="50000"/>
                </a:srgbClr>
              </a:solidFill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229495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425787" y="4284716"/>
            <a:ext cx="8020050" cy="1092182"/>
          </a:xfrm>
        </p:spPr>
        <p:txBody>
          <a:bodyPr anchor="t" anchorCtr="0"/>
          <a:lstStyle>
            <a:lvl1pPr algn="r">
              <a:defRPr sz="37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425787" y="5649944"/>
            <a:ext cx="8020050" cy="588098"/>
          </a:xfrm>
        </p:spPr>
        <p:txBody>
          <a:bodyPr/>
          <a:lstStyle>
            <a:lvl1pPr marL="0" indent="0" algn="r">
              <a:buNone/>
              <a:defRPr sz="2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521380" indent="0" algn="ctr">
              <a:buNone/>
            </a:lvl2pPr>
            <a:lvl3pPr marL="1042759" indent="0" algn="ctr">
              <a:buNone/>
            </a:lvl3pPr>
            <a:lvl4pPr marL="1564139" indent="0" algn="ctr">
              <a:buNone/>
            </a:lvl4pPr>
            <a:lvl5pPr marL="2085518" indent="0" algn="ctr">
              <a:buNone/>
            </a:lvl5pPr>
            <a:lvl6pPr marL="2606897" indent="0" algn="ctr">
              <a:buNone/>
            </a:lvl6pPr>
            <a:lvl7pPr marL="3128277" indent="0" algn="ctr">
              <a:buNone/>
            </a:lvl7pPr>
            <a:lvl8pPr marL="3649656" indent="0" algn="ctr">
              <a:buNone/>
            </a:lvl8pPr>
            <a:lvl9pPr marL="4171036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422222" y="7006775"/>
            <a:ext cx="1425787" cy="4032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058201" y="4022172"/>
            <a:ext cx="8554720" cy="141143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6" tIns="52138" rIns="104276" bIns="52138" anchor="ctr"/>
          <a:lstStyle/>
          <a:p>
            <a:pPr algn="ctr"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069340" y="5565930"/>
            <a:ext cx="8554720" cy="756126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6" tIns="52138" rIns="104276" bIns="52138" anchor="ctr"/>
          <a:lstStyle/>
          <a:p>
            <a:pPr algn="ctr"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058204" y="4022172"/>
            <a:ext cx="267335" cy="141143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6" tIns="52138" rIns="104276" bIns="52138" anchor="ctr"/>
          <a:lstStyle/>
          <a:p>
            <a:pPr algn="ctr"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069340" y="5565930"/>
            <a:ext cx="267335" cy="756126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6" tIns="52138" rIns="104276" bIns="52138" anchor="ctr"/>
          <a:lstStyle/>
          <a:p>
            <a:pPr algn="ctr"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2988842" y="7273890"/>
            <a:ext cx="7752317" cy="274571"/>
          </a:xfrm>
          <a:prstGeom prst="rect">
            <a:avLst/>
          </a:prstGeom>
        </p:spPr>
        <p:txBody>
          <a:bodyPr wrap="square" lIns="104276" tIns="52138" rIns="104276" bIns="52138">
            <a:spAutoFit/>
          </a:bodyPr>
          <a:lstStyle/>
          <a:p>
            <a:pPr algn="r" defTabSz="1042759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Copyright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企業広報戦略研究所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（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Corporate communication Strategic studies Institute/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電通ＰＲ内） 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All Rights Reserved.  </a:t>
            </a:r>
            <a:endParaRPr lang="ja-JP" altLang="en-US" sz="1100" dirty="0">
              <a:solidFill>
                <a:srgbClr val="DDE9EC">
                  <a:lumMod val="50000"/>
                </a:srgbClr>
              </a:solidFill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766639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464653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534670" y="1344229"/>
            <a:ext cx="9624060" cy="5444109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53157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5787" y="3276548"/>
            <a:ext cx="8020050" cy="1176196"/>
          </a:xfrm>
        </p:spPr>
        <p:txBody>
          <a:bodyPr anchor="t" anchorCtr="0"/>
          <a:lstStyle>
            <a:lvl1pPr algn="r">
              <a:buNone/>
              <a:defRPr sz="3700" b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4898" y="4704790"/>
            <a:ext cx="7930938" cy="1260211"/>
          </a:xfrm>
        </p:spPr>
        <p:txBody>
          <a:bodyPr anchor="t" anchorCtr="0"/>
          <a:lstStyle>
            <a:lvl1pPr marL="0" indent="0" algn="r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485380" y="7006775"/>
            <a:ext cx="2673350" cy="403267"/>
          </a:xfrm>
        </p:spPr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DDE9EC"/>
                </a:solidFill>
              </a:rPr>
              <a:pPr/>
              <a:t>2016/3/25</a:t>
            </a:fld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9808" y="7006775"/>
            <a:ext cx="4063492" cy="403267"/>
          </a:xfrm>
        </p:spPr>
        <p:txBody>
          <a:bodyPr/>
          <a:lstStyle/>
          <a:p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251131" y="7006775"/>
            <a:ext cx="1778669" cy="4032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DDE9EC"/>
                </a:solidFill>
              </a:rPr>
              <a:pPr/>
              <a:t>‹#›</a:t>
            </a:fld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69340" y="3108519"/>
            <a:ext cx="8554720" cy="141143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6" tIns="52138" rIns="104276" bIns="52138" anchor="ctr"/>
          <a:lstStyle/>
          <a:p>
            <a:pPr algn="ctr"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69340" y="3108519"/>
            <a:ext cx="267335" cy="141143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6" tIns="52138" rIns="104276" bIns="52138" anchor="ctr"/>
          <a:lstStyle/>
          <a:p>
            <a:pPr algn="ctr"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818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534671" y="1344229"/>
            <a:ext cx="4726483" cy="5444109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5417102" y="1340864"/>
            <a:ext cx="4726483" cy="5444109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4613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B1F9-BB40-4795-A7BB-4B7FA5855B7A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2011 Makito Hamada Copyright All Reserved</a:t>
            </a: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670" y="1417737"/>
            <a:ext cx="4724775" cy="756126"/>
          </a:xfrm>
          <a:noFill/>
          <a:ln>
            <a:noFill/>
          </a:ln>
        </p:spPr>
        <p:txBody>
          <a:bodyPr lIns="104276" anchor="b" anchorCtr="0">
            <a:noAutofit/>
          </a:bodyPr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5435816" y="1428239"/>
            <a:ext cx="4726631" cy="756126"/>
          </a:xfrm>
          <a:noFill/>
          <a:ln>
            <a:noFill/>
          </a:ln>
        </p:spPr>
        <p:txBody>
          <a:bodyPr lIns="104276" anchor="b" anchorCtr="0"/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534670" y="2352393"/>
            <a:ext cx="4722918" cy="445274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5435812" y="2352393"/>
            <a:ext cx="4722918" cy="445274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975889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578303" y="7035714"/>
            <a:ext cx="4099137" cy="403267"/>
          </a:xfrm>
        </p:spPr>
        <p:txBody>
          <a:bodyPr/>
          <a:lstStyle/>
          <a:p>
            <a:endParaRPr kumimoji="1" lang="ja-JP" altLang="en-US" dirty="0">
              <a:solidFill>
                <a:srgbClr val="464653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96498" y="7126670"/>
            <a:ext cx="210420" cy="140701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6" tIns="52138" rIns="104276" bIns="52138" anchor="ctr"/>
          <a:lstStyle/>
          <a:p>
            <a:pPr algn="ctr"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0531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534670" y="7004670"/>
            <a:ext cx="96240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76" tIns="52138" rIns="104276" bIns="52138" anchor="t" compatLnSpc="1"/>
          <a:lstStyle/>
          <a:p>
            <a:pPr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96498" y="7126670"/>
            <a:ext cx="210420" cy="140701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6" tIns="52138" rIns="104276" bIns="52138" anchor="ctr"/>
          <a:lstStyle/>
          <a:p>
            <a:pPr algn="ctr"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2988842" y="7273890"/>
            <a:ext cx="7752317" cy="274571"/>
          </a:xfrm>
          <a:prstGeom prst="rect">
            <a:avLst/>
          </a:prstGeom>
        </p:spPr>
        <p:txBody>
          <a:bodyPr wrap="square" lIns="104276" tIns="52138" rIns="104276" bIns="52138">
            <a:spAutoFit/>
          </a:bodyPr>
          <a:lstStyle/>
          <a:p>
            <a:pPr algn="r" defTabSz="1042759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Copyright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企業広報戦略研究所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（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Corporate communication Strategic studies Institute/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電通ＰＲ内） 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All Rights Reserved.  </a:t>
            </a:r>
            <a:endParaRPr lang="ja-JP" altLang="en-US" sz="1100" dirty="0">
              <a:solidFill>
                <a:srgbClr val="DDE9EC">
                  <a:lumMod val="50000"/>
                </a:srgbClr>
              </a:solidFill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775054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96268" y="336056"/>
            <a:ext cx="2940685" cy="924154"/>
          </a:xfrm>
        </p:spPr>
        <p:txBody>
          <a:bodyPr anchor="b" anchorCtr="0">
            <a:noAutofit/>
          </a:bodyPr>
          <a:lstStyle>
            <a:lvl1pPr algn="l">
              <a:buNone/>
              <a:defRPr sz="23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7396268" y="1344229"/>
            <a:ext cx="2940685" cy="5340143"/>
          </a:xfrm>
        </p:spPr>
        <p:txBody>
          <a:bodyPr/>
          <a:lstStyle>
            <a:lvl1pPr marL="0" indent="0">
              <a:lnSpc>
                <a:spcPts val="2509"/>
              </a:lnSpc>
              <a:spcAft>
                <a:spcPts val="1140"/>
              </a:spcAft>
              <a:buNone/>
              <a:defRPr sz="1800">
                <a:solidFill>
                  <a:schemeClr val="tx2"/>
                </a:solidFill>
              </a:defRPr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34670" y="7004670"/>
            <a:ext cx="96240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76" tIns="52138" rIns="104276" bIns="52138" anchor="t" compatLnSpc="1"/>
          <a:lstStyle/>
          <a:p>
            <a:pPr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898065" y="3665112"/>
            <a:ext cx="6653911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76" tIns="52138" rIns="104276" bIns="52138" anchor="t" compatLnSpc="1"/>
          <a:lstStyle/>
          <a:p>
            <a:pPr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 dirty="0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96498" y="7126670"/>
            <a:ext cx="210420" cy="140701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6" tIns="52138" rIns="104276" bIns="52138" anchor="ctr"/>
          <a:lstStyle/>
          <a:p>
            <a:pPr algn="ctr"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356451" y="336060"/>
            <a:ext cx="6683375" cy="6301053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2988842" y="7273890"/>
            <a:ext cx="7752317" cy="274571"/>
          </a:xfrm>
          <a:prstGeom prst="rect">
            <a:avLst/>
          </a:prstGeom>
        </p:spPr>
        <p:txBody>
          <a:bodyPr wrap="square" lIns="104276" tIns="52138" rIns="104276" bIns="52138">
            <a:spAutoFit/>
          </a:bodyPr>
          <a:lstStyle/>
          <a:p>
            <a:pPr algn="r" defTabSz="1042759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Copyright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企業広報戦略研究所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（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Corporate communication Strategic studies Institute/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電通ＰＲ内） 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All Rights Reserved.  </a:t>
            </a:r>
            <a:endParaRPr lang="ja-JP" altLang="en-US" sz="1100" dirty="0">
              <a:solidFill>
                <a:srgbClr val="DDE9EC">
                  <a:lumMod val="50000"/>
                </a:srgbClr>
              </a:solidFill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4276304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552221"/>
            <a:ext cx="9624060" cy="743875"/>
          </a:xfrm>
          <a:ln>
            <a:solidFill>
              <a:schemeClr val="accent1"/>
            </a:solidFill>
          </a:ln>
        </p:spPr>
        <p:txBody>
          <a:bodyPr lIns="312828" anchor="ctr"/>
          <a:lstStyle>
            <a:lvl1pPr algn="r">
              <a:buNone/>
              <a:defRPr sz="23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34670" y="2100351"/>
            <a:ext cx="9624060" cy="470814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84"/>
              </a:spcBef>
              <a:buNone/>
              <a:defRPr sz="37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4670" y="1344225"/>
            <a:ext cx="9624060" cy="588098"/>
          </a:xfrm>
        </p:spPr>
        <p:txBody>
          <a:bodyPr anchor="ctr" anchorCtr="0"/>
          <a:lstStyle>
            <a:lvl1pPr marL="0" indent="0" algn="l">
              <a:buFontTx/>
              <a:buNone/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DDE9EC"/>
                </a:solidFill>
              </a:rPr>
              <a:pPr/>
              <a:t>2016/3/25</a:t>
            </a:fld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DDE9EC"/>
                </a:solidFill>
              </a:rPr>
              <a:pPr/>
              <a:t>‹#›</a:t>
            </a:fld>
            <a:endParaRPr kumimoji="1" lang="ja-JP" altLang="en-US">
              <a:solidFill>
                <a:srgbClr val="DDE9EC"/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34670" y="7004670"/>
            <a:ext cx="96240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76" tIns="52138" rIns="104276" bIns="52138" anchor="t" compatLnSpc="1"/>
          <a:lstStyle/>
          <a:p>
            <a:pPr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  <a:latin typeface="Gill Sans MT"/>
              <a:ea typeface="+mn-ea"/>
            </a:endParaRPr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96498" y="7126670"/>
            <a:ext cx="210420" cy="140701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6" tIns="52138" rIns="104276" bIns="52138" anchor="ctr"/>
          <a:lstStyle/>
          <a:p>
            <a:pPr algn="ctr"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34670" y="552217"/>
            <a:ext cx="213868" cy="75612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6" tIns="52138" rIns="104276" bIns="52138" anchor="ctr"/>
          <a:lstStyle/>
          <a:p>
            <a:pPr algn="ctr"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0941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464653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6721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</a:rPr>
              <a:pPr/>
              <a:t>2016/3/25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solidFill>
                  <a:srgbClr val="464653"/>
                </a:solidFill>
              </a:rPr>
              <a:pPr/>
              <a:t>‹#›</a:t>
            </a:fld>
            <a:endParaRPr kumimoji="1" lang="ja-JP" altLang="en-US">
              <a:solidFill>
                <a:srgbClr val="464653"/>
              </a:solidFill>
            </a:endParaRPr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34670" y="7004670"/>
            <a:ext cx="96240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76" tIns="52138" rIns="104276" bIns="52138" anchor="t" compatLnSpc="1"/>
          <a:lstStyle/>
          <a:p>
            <a:pPr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96498" y="7126670"/>
            <a:ext cx="210420" cy="140701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6" tIns="52138" rIns="104276" bIns="52138" anchor="ctr"/>
          <a:lstStyle/>
          <a:p>
            <a:pPr algn="ctr"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4440372" y="3530301"/>
            <a:ext cx="645227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76" tIns="52138" rIns="104276" bIns="52138" anchor="t" compatLnSpc="1"/>
          <a:lstStyle/>
          <a:p>
            <a:pPr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2988842" y="7273890"/>
            <a:ext cx="7752317" cy="274571"/>
          </a:xfrm>
          <a:prstGeom prst="rect">
            <a:avLst/>
          </a:prstGeom>
        </p:spPr>
        <p:txBody>
          <a:bodyPr wrap="square" lIns="104276" tIns="52138" rIns="104276" bIns="52138">
            <a:spAutoFit/>
          </a:bodyPr>
          <a:lstStyle/>
          <a:p>
            <a:pPr algn="r" defTabSz="1042759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Copyright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企業広報戦略研究所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（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Corporate communication Strategic studies Institute/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電通ＰＲ内） 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All Rights Reserved.  </a:t>
            </a:r>
            <a:endParaRPr lang="ja-JP" altLang="en-US" sz="1100" dirty="0">
              <a:solidFill>
                <a:srgbClr val="DDE9EC">
                  <a:lumMod val="50000"/>
                </a:srgbClr>
              </a:solidFill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3644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670" y="1692537"/>
            <a:ext cx="4724775" cy="705367"/>
          </a:xfrm>
        </p:spPr>
        <p:txBody>
          <a:bodyPr anchor="b"/>
          <a:lstStyle>
            <a:lvl1pPr marL="0" indent="0">
              <a:buNone/>
              <a:defRPr sz="2700" b="0"/>
            </a:lvl1pPr>
            <a:lvl2pPr marL="521196" indent="0">
              <a:buNone/>
              <a:defRPr sz="2300" b="1"/>
            </a:lvl2pPr>
            <a:lvl3pPr marL="1042391" indent="0">
              <a:buNone/>
              <a:defRPr sz="2100" b="1"/>
            </a:lvl3pPr>
            <a:lvl4pPr marL="1563587" indent="0">
              <a:buNone/>
              <a:defRPr sz="1800" b="1"/>
            </a:lvl4pPr>
            <a:lvl5pPr marL="2084782" indent="0">
              <a:buNone/>
              <a:defRPr sz="1800" b="1"/>
            </a:lvl5pPr>
            <a:lvl6pPr marL="2605976" indent="0">
              <a:buNone/>
              <a:defRPr sz="1800" b="1"/>
            </a:lvl6pPr>
            <a:lvl7pPr marL="3127174" indent="0">
              <a:buNone/>
              <a:defRPr sz="1800" b="1"/>
            </a:lvl7pPr>
            <a:lvl8pPr marL="3648368" indent="0">
              <a:buNone/>
              <a:defRPr sz="1800" b="1"/>
            </a:lvl8pPr>
            <a:lvl9pPr marL="4169563" indent="0">
              <a:buNone/>
              <a:defRPr sz="1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432106" y="1692537"/>
            <a:ext cx="4726631" cy="705367"/>
          </a:xfrm>
        </p:spPr>
        <p:txBody>
          <a:bodyPr anchor="b"/>
          <a:lstStyle>
            <a:lvl1pPr marL="0" indent="0">
              <a:buNone/>
              <a:defRPr sz="2700" b="0"/>
            </a:lvl1pPr>
            <a:lvl2pPr marL="521196" indent="0">
              <a:buNone/>
              <a:defRPr sz="2300" b="1"/>
            </a:lvl2pPr>
            <a:lvl3pPr marL="1042391" indent="0">
              <a:buNone/>
              <a:defRPr sz="2100" b="1"/>
            </a:lvl3pPr>
            <a:lvl4pPr marL="1563587" indent="0">
              <a:buNone/>
              <a:defRPr sz="1800" b="1"/>
            </a:lvl4pPr>
            <a:lvl5pPr marL="2084782" indent="0">
              <a:buNone/>
              <a:defRPr sz="1800" b="1"/>
            </a:lvl5pPr>
            <a:lvl6pPr marL="2605976" indent="0">
              <a:buNone/>
              <a:defRPr sz="1800" b="1"/>
            </a:lvl6pPr>
            <a:lvl7pPr marL="3127174" indent="0">
              <a:buNone/>
              <a:defRPr sz="1800" b="1"/>
            </a:lvl7pPr>
            <a:lvl8pPr marL="3648368" indent="0">
              <a:buNone/>
              <a:defRPr sz="1800" b="1"/>
            </a:lvl8pPr>
            <a:lvl9pPr marL="4169563" indent="0">
              <a:buNone/>
              <a:defRPr sz="1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432106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2FBE3-CCC8-43F7-A044-D811E607C5E6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2011 Makito Hamada Copyright All Reserved</a:t>
            </a: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7A88B-8A2C-42B4-98FC-CA93ACB544A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88D2B-AA76-4715-99A0-DC71160F6339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2011 Makito Hamada Copyright All Reserved</a:t>
            </a: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81B60-757F-4EAB-817C-9A551A33704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1CED0-92A3-4207-889D-76A728F5C7FC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2011 Makito Hamada Copyright All Reserved</a:t>
            </a: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5C95A-916A-4C72-8B20-E8F9709D04B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1792" y="1494619"/>
            <a:ext cx="3446617" cy="99546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180821" y="1494619"/>
            <a:ext cx="5977909" cy="525976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31792" y="2494751"/>
            <a:ext cx="3420934" cy="4259632"/>
          </a:xfrm>
        </p:spPr>
        <p:txBody>
          <a:bodyPr/>
          <a:lstStyle>
            <a:lvl1pPr marL="0" indent="0">
              <a:buNone/>
              <a:defRPr sz="1600"/>
            </a:lvl1pPr>
            <a:lvl2pPr marL="521196" indent="0">
              <a:buNone/>
              <a:defRPr sz="1400"/>
            </a:lvl2pPr>
            <a:lvl3pPr marL="1042391" indent="0">
              <a:buNone/>
              <a:defRPr sz="1100"/>
            </a:lvl3pPr>
            <a:lvl4pPr marL="1563587" indent="0">
              <a:buNone/>
              <a:defRPr sz="900"/>
            </a:lvl4pPr>
            <a:lvl5pPr marL="2084782" indent="0">
              <a:buNone/>
              <a:defRPr sz="900"/>
            </a:lvl5pPr>
            <a:lvl6pPr marL="2605976" indent="0">
              <a:buNone/>
              <a:defRPr sz="900"/>
            </a:lvl6pPr>
            <a:lvl7pPr marL="3127174" indent="0">
              <a:buNone/>
              <a:defRPr sz="900"/>
            </a:lvl7pPr>
            <a:lvl8pPr marL="3648368" indent="0">
              <a:buNone/>
              <a:defRPr sz="900"/>
            </a:lvl8pPr>
            <a:lvl9pPr marL="4169563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D9C53-4ED3-4F79-9EC6-D8E77A62AAAA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2011 Makito Hamada Copyright All Reserved</a:t>
            </a: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87865-F8F9-4EF2-ACE8-F3FD53D863F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5292885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196" indent="0">
              <a:buNone/>
              <a:defRPr sz="3200"/>
            </a:lvl2pPr>
            <a:lvl3pPr marL="1042391" indent="0">
              <a:buNone/>
              <a:defRPr sz="2700"/>
            </a:lvl3pPr>
            <a:lvl4pPr marL="1563587" indent="0">
              <a:buNone/>
              <a:defRPr sz="2300"/>
            </a:lvl4pPr>
            <a:lvl5pPr marL="2084782" indent="0">
              <a:buNone/>
              <a:defRPr sz="2300"/>
            </a:lvl5pPr>
            <a:lvl6pPr marL="2605976" indent="0">
              <a:buNone/>
              <a:defRPr sz="2300"/>
            </a:lvl6pPr>
            <a:lvl7pPr marL="3127174" indent="0">
              <a:buNone/>
              <a:defRPr sz="2300"/>
            </a:lvl7pPr>
            <a:lvl8pPr marL="3648368" indent="0">
              <a:buNone/>
              <a:defRPr sz="2300"/>
            </a:lvl8pPr>
            <a:lvl9pPr marL="4169563" indent="0">
              <a:buNone/>
              <a:defRPr sz="2300"/>
            </a:lvl9pPr>
          </a:lstStyle>
          <a:p>
            <a:pPr lvl="0"/>
            <a:r>
              <a:rPr lang="ja-JP" altLang="en-US" noProof="0" dirty="0" smtClean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196" indent="0">
              <a:buNone/>
              <a:defRPr sz="1400"/>
            </a:lvl2pPr>
            <a:lvl3pPr marL="1042391" indent="0">
              <a:buNone/>
              <a:defRPr sz="1100"/>
            </a:lvl3pPr>
            <a:lvl4pPr marL="1563587" indent="0">
              <a:buNone/>
              <a:defRPr sz="900"/>
            </a:lvl4pPr>
            <a:lvl5pPr marL="2084782" indent="0">
              <a:buNone/>
              <a:defRPr sz="900"/>
            </a:lvl5pPr>
            <a:lvl6pPr marL="2605976" indent="0">
              <a:buNone/>
              <a:defRPr sz="900"/>
            </a:lvl6pPr>
            <a:lvl7pPr marL="3127174" indent="0">
              <a:buNone/>
              <a:defRPr sz="900"/>
            </a:lvl7pPr>
            <a:lvl8pPr marL="3648368" indent="0">
              <a:buNone/>
              <a:defRPr sz="900"/>
            </a:lvl8pPr>
            <a:lvl9pPr marL="4169563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10F17-61B0-4060-B63D-CC3EE452E66E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2011 Makito Hamada Copyright All Reserved</a:t>
            </a: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9FEF4-9195-457C-828F-FD68C10BF7C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31831" y="779470"/>
            <a:ext cx="74295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40" tIns="52121" rIns="104240" bIns="521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31830" y="1763713"/>
            <a:ext cx="9358313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40" tIns="52121" rIns="104240" bIns="521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34988" y="7008816"/>
            <a:ext cx="2495550" cy="401637"/>
          </a:xfrm>
          <a:prstGeom prst="rect">
            <a:avLst/>
          </a:prstGeom>
        </p:spPr>
        <p:txBody>
          <a:bodyPr vert="horz" lIns="104240" tIns="52121" rIns="104240" bIns="52121" rtlCol="0" anchor="ctr"/>
          <a:lstStyle>
            <a:lvl1pPr algn="l" defTabSz="1042391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A5C2057-2835-496B-B7AB-D2F44AD6EF64}" type="datetime1">
              <a:rPr lang="ja-JP" altLang="en-US" smtClean="0"/>
              <a:pPr>
                <a:defRPr/>
              </a:pPr>
              <a:t>2016/3/25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652844" y="7008816"/>
            <a:ext cx="3387725" cy="401637"/>
          </a:xfrm>
          <a:prstGeom prst="rect">
            <a:avLst/>
          </a:prstGeom>
        </p:spPr>
        <p:txBody>
          <a:bodyPr vert="horz" lIns="104240" tIns="52121" rIns="104240" bIns="52121" rtlCol="0" anchor="ctr"/>
          <a:lstStyle>
            <a:lvl1pPr algn="ctr" defTabSz="1042391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2011 Makito Hamada Copyright All Reserved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62863" y="7008816"/>
            <a:ext cx="2495550" cy="401637"/>
          </a:xfrm>
          <a:prstGeom prst="rect">
            <a:avLst/>
          </a:prstGeom>
        </p:spPr>
        <p:txBody>
          <a:bodyPr vert="horz" lIns="104240" tIns="52121" rIns="104240" bIns="52121" rtlCol="0" anchor="ctr"/>
          <a:lstStyle>
            <a:lvl1pPr algn="r" defTabSz="1042391" fontAlgn="auto">
              <a:spcBef>
                <a:spcPts val="0"/>
              </a:spcBef>
              <a:spcAft>
                <a:spcPts val="0"/>
              </a:spcAft>
              <a:defRPr sz="21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91D3128-AB4A-4B33-81B9-94ECD59C28A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713" r:id="rId11"/>
    <p:sldLayoutId id="2147483686" r:id="rId12"/>
    <p:sldLayoutId id="2147483688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42323" rtl="0" fontAlgn="base">
        <a:spcBef>
          <a:spcPct val="0"/>
        </a:spcBef>
        <a:spcAft>
          <a:spcPct val="0"/>
        </a:spcAft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042323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l" defTabSz="1042323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l" defTabSz="1042323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l" defTabSz="1042323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909" algn="l" defTabSz="1042323" rtl="0" eaLnBrk="1" fontAlgn="base" hangingPunct="1">
        <a:spcBef>
          <a:spcPct val="0"/>
        </a:spcBef>
        <a:spcAft>
          <a:spcPct val="0"/>
        </a:spcAft>
        <a:defRPr kumimoji="1" sz="29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3817" algn="l" defTabSz="1042323" rtl="0" eaLnBrk="1" fontAlgn="base" hangingPunct="1">
        <a:spcBef>
          <a:spcPct val="0"/>
        </a:spcBef>
        <a:spcAft>
          <a:spcPct val="0"/>
        </a:spcAft>
        <a:defRPr kumimoji="1" sz="29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0727" algn="l" defTabSz="1042323" rtl="0" eaLnBrk="1" fontAlgn="base" hangingPunct="1">
        <a:spcBef>
          <a:spcPct val="0"/>
        </a:spcBef>
        <a:spcAft>
          <a:spcPct val="0"/>
        </a:spcAft>
        <a:defRPr kumimoji="1" sz="29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7634" algn="l" defTabSz="1042323" rtl="0" eaLnBrk="1" fontAlgn="base" hangingPunct="1">
        <a:spcBef>
          <a:spcPct val="0"/>
        </a:spcBef>
        <a:spcAft>
          <a:spcPct val="0"/>
        </a:spcAft>
        <a:defRPr kumimoji="1" sz="29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90275" indent="-390275" algn="l" defTabSz="1042323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5599" indent="-325231" algn="l" defTabSz="1042323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507" indent="-260185" algn="l" defTabSz="1042323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822875" indent="-260185" algn="l" defTabSz="1042323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44829" indent="-260185" algn="l" defTabSz="1042323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866575" indent="-260596" algn="l" defTabSz="1042391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771" indent="-260596" algn="l" defTabSz="1042391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968" indent="-260596" algn="l" defTabSz="1042391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0161" indent="-260596" algn="l" defTabSz="1042391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239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96" algn="l" defTabSz="104239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91" algn="l" defTabSz="104239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587" algn="l" defTabSz="104239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782" algn="l" defTabSz="104239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976" algn="l" defTabSz="104239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174" algn="l" defTabSz="104239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368" algn="l" defTabSz="104239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563" algn="l" defTabSz="104239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992" y="303217"/>
            <a:ext cx="9623425" cy="1260475"/>
          </a:xfrm>
          <a:prstGeom prst="rect">
            <a:avLst/>
          </a:prstGeom>
        </p:spPr>
        <p:txBody>
          <a:bodyPr vert="horz" lIns="91413" tIns="45708" rIns="91413" bIns="457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992" y="1763713"/>
            <a:ext cx="9623425" cy="4991100"/>
          </a:xfrm>
          <a:prstGeom prst="rect">
            <a:avLst/>
          </a:prstGeom>
        </p:spPr>
        <p:txBody>
          <a:bodyPr vert="horz" lIns="91413" tIns="45708" rIns="91413" bIns="457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988" y="7008816"/>
            <a:ext cx="2495550" cy="401637"/>
          </a:xfrm>
          <a:prstGeom prst="rect">
            <a:avLst/>
          </a:prstGeom>
        </p:spPr>
        <p:txBody>
          <a:bodyPr vert="horz" lIns="91413" tIns="45708" rIns="91413" bIns="4570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38F27-0AC2-422E-B58B-6A69753D578D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2842" y="7008816"/>
            <a:ext cx="3387725" cy="401637"/>
          </a:xfrm>
          <a:prstGeom prst="rect">
            <a:avLst/>
          </a:prstGeom>
        </p:spPr>
        <p:txBody>
          <a:bodyPr vert="horz" lIns="91413" tIns="45708" rIns="91413" bIns="4570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863" y="7008816"/>
            <a:ext cx="2495550" cy="401637"/>
          </a:xfrm>
          <a:prstGeom prst="rect">
            <a:avLst/>
          </a:prstGeom>
        </p:spPr>
        <p:txBody>
          <a:bodyPr vert="horz" lIns="91413" tIns="45708" rIns="91413" bIns="4570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74F19-789A-47BE-B78B-851D2D9E6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833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algn="ctr" defTabSz="91414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03" indent="-342803" algn="l" defTabSz="9141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38" indent="-285666" algn="l" defTabSz="91414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76" indent="-228534" algn="l" defTabSz="9141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44" indent="-228534" algn="l" defTabSz="91414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13" indent="-228534" algn="l" defTabSz="91414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84" indent="-228534" algn="l" defTabSz="9141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53" indent="-228534" algn="l" defTabSz="9141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23" indent="-228534" algn="l" defTabSz="9141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93" indent="-228534" algn="l" defTabSz="9141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9" algn="l" defTabSz="9141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0" algn="l" defTabSz="9141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08" algn="l" defTabSz="9141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79" algn="l" defTabSz="9141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49" algn="l" defTabSz="9141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18" algn="l" defTabSz="9141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88" algn="l" defTabSz="9141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58" algn="l" defTabSz="9141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534670" y="168028"/>
            <a:ext cx="9624060" cy="1092182"/>
          </a:xfrm>
          <a:prstGeom prst="rect">
            <a:avLst/>
          </a:prstGeom>
        </p:spPr>
        <p:txBody>
          <a:bodyPr vert="horz" lIns="104240" tIns="52121" rIns="104240" bIns="52121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534670" y="1344225"/>
            <a:ext cx="9624060" cy="5413864"/>
          </a:xfrm>
          <a:prstGeom prst="rect">
            <a:avLst/>
          </a:prstGeom>
        </p:spPr>
        <p:txBody>
          <a:bodyPr vert="horz" lIns="104240" tIns="52121" rIns="104240" bIns="52121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7485380" y="7008173"/>
            <a:ext cx="2676914" cy="403267"/>
          </a:xfrm>
          <a:prstGeom prst="rect">
            <a:avLst/>
          </a:prstGeom>
        </p:spPr>
        <p:txBody>
          <a:bodyPr vert="horz" lIns="104240" tIns="52121" rIns="104240" bIns="52121"/>
          <a:lstStyle>
            <a:lvl1pPr algn="l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pPr defTabSz="1042391" fontAlgn="auto">
              <a:spcBef>
                <a:spcPts val="0"/>
              </a:spcBef>
              <a:spcAft>
                <a:spcPts val="0"/>
              </a:spcAft>
            </a:pPr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  <a:latin typeface="Gill Sans MT"/>
                <a:ea typeface="ＭＳ Ｐゴシック"/>
              </a:rPr>
              <a:pPr defTabSz="1042391" fontAlgn="auto">
                <a:spcBef>
                  <a:spcPts val="0"/>
                </a:spcBef>
                <a:spcAft>
                  <a:spcPts val="0"/>
                </a:spcAft>
              </a:pPr>
              <a:t>2016/3/25</a:t>
            </a:fld>
            <a:endParaRPr kumimoji="1" lang="ja-JP" altLang="en-US">
              <a:solidFill>
                <a:srgbClr val="464653"/>
              </a:solidFill>
              <a:latin typeface="Gill Sans MT"/>
              <a:ea typeface="ＭＳ Ｐゴシック"/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3389813" y="7008173"/>
            <a:ext cx="4099137" cy="403267"/>
          </a:xfrm>
          <a:prstGeom prst="rect">
            <a:avLst/>
          </a:prstGeom>
        </p:spPr>
        <p:txBody>
          <a:bodyPr vert="horz" lIns="104240" tIns="52121" rIns="104240" bIns="52121"/>
          <a:lstStyle>
            <a:lvl1pPr algn="r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pPr defTabSz="1042391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>
              <a:solidFill>
                <a:srgbClr val="464653"/>
              </a:solidFill>
              <a:latin typeface="Gill Sans MT"/>
              <a:ea typeface="ＭＳ Ｐゴシック"/>
            </a:endParaRPr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16458" y="7008173"/>
            <a:ext cx="2316903" cy="403267"/>
          </a:xfrm>
          <a:prstGeom prst="rect">
            <a:avLst/>
          </a:prstGeom>
        </p:spPr>
        <p:txBody>
          <a:bodyPr vert="horz" lIns="104240" tIns="52121" rIns="104240" bIns="52121"/>
          <a:lstStyle>
            <a:lvl1pPr algn="l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pPr defTabSz="1042391" fontAlgn="auto">
              <a:spcBef>
                <a:spcPts val="0"/>
              </a:spcBef>
              <a:spcAft>
                <a:spcPts val="0"/>
              </a:spcAft>
            </a:pPr>
            <a:fld id="{D2D8002D-B5B0-4BAC-B1F6-782DDCCE6D9C}" type="slidenum">
              <a:rPr kumimoji="1" lang="ja-JP" altLang="en-US" smtClean="0">
                <a:solidFill>
                  <a:srgbClr val="464653"/>
                </a:solidFill>
                <a:latin typeface="Gill Sans MT"/>
                <a:ea typeface="ＭＳ Ｐゴシック"/>
              </a:rPr>
              <a:pPr defTabSz="1042391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>
              <a:solidFill>
                <a:srgbClr val="464653"/>
              </a:solidFill>
              <a:latin typeface="Gill Sans MT"/>
              <a:ea typeface="ＭＳ Ｐゴシック"/>
            </a:endParaRPr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534670" y="7004670"/>
            <a:ext cx="96240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40" tIns="52121" rIns="104240" bIns="52121" anchor="t" compatLnSpc="1"/>
          <a:lstStyle/>
          <a:p>
            <a:pPr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534670" y="1260211"/>
            <a:ext cx="96240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40" tIns="52121" rIns="104240" bIns="52121" anchor="t" compatLnSpc="1"/>
          <a:lstStyle/>
          <a:p>
            <a:pPr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96498" y="7126670"/>
            <a:ext cx="210420" cy="140701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40" tIns="52121" rIns="104240" bIns="52121" anchor="ctr"/>
          <a:lstStyle/>
          <a:p>
            <a:pPr algn="ctr" defTabSz="1042391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2988842" y="7273891"/>
            <a:ext cx="7752317" cy="274537"/>
          </a:xfrm>
          <a:prstGeom prst="rect">
            <a:avLst/>
          </a:prstGeom>
        </p:spPr>
        <p:txBody>
          <a:bodyPr wrap="square" lIns="104240" tIns="52121" rIns="104240" bIns="52121">
            <a:spAutoFit/>
          </a:bodyPr>
          <a:lstStyle/>
          <a:p>
            <a:pPr algn="r" defTabSz="1042391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Copyright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企業広報戦略研究所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（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Corporate communication Strategic studies Institute/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電通ＰＲ内） 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All Rights Reserved.  </a:t>
            </a:r>
            <a:endParaRPr lang="ja-JP" altLang="en-US" sz="1100" dirty="0">
              <a:solidFill>
                <a:srgbClr val="DDE9EC">
                  <a:lumMod val="50000"/>
                </a:srgbClr>
              </a:solidFill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15231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1" sz="37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2719" indent="-312719" algn="l" rtl="0" eaLnBrk="1" latinLnBrk="0" hangingPunct="1">
        <a:spcBef>
          <a:spcPts val="684"/>
        </a:spcBef>
        <a:buClr>
          <a:schemeClr val="accent1"/>
        </a:buClr>
        <a:buSzPct val="76000"/>
        <a:buFont typeface="Wingdings 3"/>
        <a:buChar char="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35" indent="-312719" algn="l" rtl="0" eaLnBrk="1" latinLnBrk="0" hangingPunct="1">
        <a:spcBef>
          <a:spcPts val="570"/>
        </a:spcBef>
        <a:buClr>
          <a:schemeClr val="accent2"/>
        </a:buClr>
        <a:buSzPct val="76000"/>
        <a:buFont typeface="Wingdings 3"/>
        <a:buChar char=""/>
        <a:defRPr kumimoji="1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38152" indent="-260596" algn="l" rtl="0" eaLnBrk="1" latinLnBrk="0" hangingPunct="1">
        <a:spcBef>
          <a:spcPts val="57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0869" indent="-260596" algn="l" rtl="0" eaLnBrk="1" latinLnBrk="0" hangingPunct="1">
        <a:spcBef>
          <a:spcPts val="456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63587" indent="-260596" algn="l" rtl="0" eaLnBrk="1" latinLnBrk="0" hangingPunct="1">
        <a:spcBef>
          <a:spcPts val="342"/>
        </a:spcBef>
        <a:buClr>
          <a:schemeClr val="accent2"/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76305" indent="-208478" algn="l" rtl="0" eaLnBrk="1" latinLnBrk="0" hangingPunct="1">
        <a:spcBef>
          <a:spcPts val="342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2084782" indent="-208478" algn="l" rtl="0" eaLnBrk="1" latinLnBrk="0" hangingPunct="1">
        <a:spcBef>
          <a:spcPts val="342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293259" indent="-208478" algn="l" rtl="0" eaLnBrk="1" latinLnBrk="0" hangingPunct="1">
        <a:spcBef>
          <a:spcPts val="342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501736" indent="-208478" algn="l" rtl="0" eaLnBrk="1" latinLnBrk="0" hangingPunct="1">
        <a:spcBef>
          <a:spcPts val="342"/>
        </a:spcBef>
        <a:buClr>
          <a:srgbClr val="9FB8CD"/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52119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104239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563587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8478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60597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312717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648368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4169563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534670" y="168028"/>
            <a:ext cx="9624060" cy="1092182"/>
          </a:xfrm>
          <a:prstGeom prst="rect">
            <a:avLst/>
          </a:prstGeom>
        </p:spPr>
        <p:txBody>
          <a:bodyPr vert="horz" lIns="104276" tIns="52138" rIns="104276" bIns="52138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534670" y="1344225"/>
            <a:ext cx="9624060" cy="5413864"/>
          </a:xfrm>
          <a:prstGeom prst="rect">
            <a:avLst/>
          </a:prstGeom>
        </p:spPr>
        <p:txBody>
          <a:bodyPr vert="horz" lIns="104276" tIns="52138" rIns="104276" bIns="52138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7485380" y="7008173"/>
            <a:ext cx="2676914" cy="403267"/>
          </a:xfrm>
          <a:prstGeom prst="rect">
            <a:avLst/>
          </a:prstGeom>
        </p:spPr>
        <p:txBody>
          <a:bodyPr vert="horz" lIns="104276" tIns="52138" rIns="104276" bIns="52138"/>
          <a:lstStyle>
            <a:lvl1pPr algn="l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pPr defTabSz="1042759" fontAlgn="auto">
              <a:spcBef>
                <a:spcPts val="0"/>
              </a:spcBef>
              <a:spcAft>
                <a:spcPts val="0"/>
              </a:spcAft>
            </a:pPr>
            <a:fld id="{E90ED720-0104-4369-84BC-D37694168613}" type="datetimeFigureOut">
              <a:rPr kumimoji="1" lang="ja-JP" altLang="en-US" smtClean="0">
                <a:solidFill>
                  <a:srgbClr val="464653"/>
                </a:solidFill>
                <a:latin typeface="Gill Sans MT"/>
                <a:ea typeface="ＭＳ Ｐゴシック"/>
              </a:rPr>
              <a:pPr defTabSz="1042759" fontAlgn="auto">
                <a:spcBef>
                  <a:spcPts val="0"/>
                </a:spcBef>
                <a:spcAft>
                  <a:spcPts val="0"/>
                </a:spcAft>
              </a:pPr>
              <a:t>2016/3/25</a:t>
            </a:fld>
            <a:endParaRPr kumimoji="1" lang="ja-JP" altLang="en-US">
              <a:solidFill>
                <a:srgbClr val="464653"/>
              </a:solidFill>
              <a:latin typeface="Gill Sans MT"/>
              <a:ea typeface="ＭＳ Ｐゴシック"/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3389812" y="7008173"/>
            <a:ext cx="4099137" cy="403267"/>
          </a:xfrm>
          <a:prstGeom prst="rect">
            <a:avLst/>
          </a:prstGeom>
        </p:spPr>
        <p:txBody>
          <a:bodyPr vert="horz" lIns="104276" tIns="52138" rIns="104276" bIns="52138"/>
          <a:lstStyle>
            <a:lvl1pPr algn="r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pPr defTabSz="1042759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>
              <a:solidFill>
                <a:srgbClr val="464653"/>
              </a:solidFill>
              <a:latin typeface="Gill Sans MT"/>
              <a:ea typeface="ＭＳ Ｐゴシック"/>
            </a:endParaRPr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16458" y="7008173"/>
            <a:ext cx="2316903" cy="403267"/>
          </a:xfrm>
          <a:prstGeom prst="rect">
            <a:avLst/>
          </a:prstGeom>
        </p:spPr>
        <p:txBody>
          <a:bodyPr vert="horz" lIns="104276" tIns="52138" rIns="104276" bIns="52138"/>
          <a:lstStyle>
            <a:lvl1pPr algn="l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pPr defTabSz="1042759" fontAlgn="auto">
              <a:spcBef>
                <a:spcPts val="0"/>
              </a:spcBef>
              <a:spcAft>
                <a:spcPts val="0"/>
              </a:spcAft>
            </a:pPr>
            <a:fld id="{D2D8002D-B5B0-4BAC-B1F6-782DDCCE6D9C}" type="slidenum">
              <a:rPr kumimoji="1" lang="ja-JP" altLang="en-US" smtClean="0">
                <a:solidFill>
                  <a:srgbClr val="464653"/>
                </a:solidFill>
                <a:latin typeface="Gill Sans MT"/>
                <a:ea typeface="ＭＳ Ｐゴシック"/>
              </a:rPr>
              <a:pPr defTabSz="1042759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>
              <a:solidFill>
                <a:srgbClr val="464653"/>
              </a:solidFill>
              <a:latin typeface="Gill Sans MT"/>
              <a:ea typeface="ＭＳ Ｐゴシック"/>
            </a:endParaRPr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534670" y="7004670"/>
            <a:ext cx="96240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76" tIns="52138" rIns="104276" bIns="52138" anchor="t" compatLnSpc="1"/>
          <a:lstStyle/>
          <a:p>
            <a:pPr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534670" y="1260211"/>
            <a:ext cx="96240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276" tIns="52138" rIns="104276" bIns="52138" anchor="t" compatLnSpc="1"/>
          <a:lstStyle/>
          <a:p>
            <a:pPr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/>
              </a:solidFill>
              <a:latin typeface="Gill Sans MT"/>
              <a:ea typeface="+mn-ea"/>
            </a:endParaRPr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96498" y="7126670"/>
            <a:ext cx="210420" cy="140701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6" tIns="52138" rIns="104276" bIns="52138" anchor="ctr"/>
          <a:lstStyle/>
          <a:p>
            <a:pPr algn="ctr" defTabSz="1042759"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2988842" y="7273890"/>
            <a:ext cx="7752317" cy="274571"/>
          </a:xfrm>
          <a:prstGeom prst="rect">
            <a:avLst/>
          </a:prstGeom>
        </p:spPr>
        <p:txBody>
          <a:bodyPr wrap="square" lIns="104276" tIns="52138" rIns="104276" bIns="52138">
            <a:spAutoFit/>
          </a:bodyPr>
          <a:lstStyle/>
          <a:p>
            <a:pPr algn="r" defTabSz="1042759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b="1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Copyright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企業広報戦略研究所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 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（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Corporate communication Strategic studies Institute/</a:t>
            </a:r>
            <a:r>
              <a:rPr lang="ja-JP" altLang="en-US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電通ＰＲ内） </a:t>
            </a:r>
            <a:r>
              <a:rPr lang="en-US" altLang="ja-JP" sz="1100" dirty="0" smtClean="0">
                <a:solidFill>
                  <a:srgbClr val="DDE9EC">
                    <a:lumMod val="50000"/>
                  </a:srgbClr>
                </a:solidFill>
                <a:latin typeface="ＭＳ Ｐゴシック"/>
                <a:ea typeface="ＭＳ Ｐゴシック"/>
              </a:rPr>
              <a:t>All Rights Reserved.  </a:t>
            </a:r>
            <a:endParaRPr lang="ja-JP" altLang="en-US" sz="1100" dirty="0">
              <a:solidFill>
                <a:srgbClr val="DDE9EC">
                  <a:lumMod val="50000"/>
                </a:srgbClr>
              </a:solidFill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31321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1" sz="37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2828" indent="-312828" algn="l" rtl="0" eaLnBrk="1" latinLnBrk="0" hangingPunct="1">
        <a:spcBef>
          <a:spcPts val="684"/>
        </a:spcBef>
        <a:buClr>
          <a:schemeClr val="accent1"/>
        </a:buClr>
        <a:buSzPct val="76000"/>
        <a:buFont typeface="Wingdings 3"/>
        <a:buChar char="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25656" indent="-312828" algn="l" rtl="0" eaLnBrk="1" latinLnBrk="0" hangingPunct="1">
        <a:spcBef>
          <a:spcPts val="570"/>
        </a:spcBef>
        <a:buClr>
          <a:schemeClr val="accent2"/>
        </a:buClr>
        <a:buSzPct val="76000"/>
        <a:buFont typeface="Wingdings 3"/>
        <a:buChar char=""/>
        <a:defRPr kumimoji="1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38482" indent="-260688" algn="l" rtl="0" eaLnBrk="1" latinLnBrk="0" hangingPunct="1">
        <a:spcBef>
          <a:spcPts val="57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1309" indent="-260688" algn="l" rtl="0" eaLnBrk="1" latinLnBrk="0" hangingPunct="1">
        <a:spcBef>
          <a:spcPts val="456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64139" indent="-260688" algn="l" rtl="0" eaLnBrk="1" latinLnBrk="0" hangingPunct="1">
        <a:spcBef>
          <a:spcPts val="342"/>
        </a:spcBef>
        <a:buClr>
          <a:schemeClr val="accent2"/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76966" indent="-208552" algn="l" rtl="0" eaLnBrk="1" latinLnBrk="0" hangingPunct="1">
        <a:spcBef>
          <a:spcPts val="342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2085518" indent="-208552" algn="l" rtl="0" eaLnBrk="1" latinLnBrk="0" hangingPunct="1">
        <a:spcBef>
          <a:spcPts val="342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294069" indent="-208552" algn="l" rtl="0" eaLnBrk="1" latinLnBrk="0" hangingPunct="1">
        <a:spcBef>
          <a:spcPts val="342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502623" indent="-208552" algn="l" rtl="0" eaLnBrk="1" latinLnBrk="0" hangingPunct="1">
        <a:spcBef>
          <a:spcPts val="342"/>
        </a:spcBef>
        <a:buClr>
          <a:srgbClr val="9FB8CD"/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52138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104275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56413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85518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606897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3128277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64965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417103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ntsu-pr.co.jp/releasestopics/news_releases/20140318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18310" y="2730773"/>
            <a:ext cx="6417220" cy="198596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ja-JP" altLang="en-US" sz="4400" dirty="0"/>
              <a:t>企業の広報戦略と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ja-JP" altLang="en-US" sz="4400" dirty="0"/>
              <a:t>事業構想</a:t>
            </a:r>
            <a:endParaRPr lang="ja-JP" altLang="en-US" sz="3700" dirty="0"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506941" y="5724847"/>
            <a:ext cx="3024340" cy="1440163"/>
          </a:xfrm>
        </p:spPr>
        <p:txBody>
          <a:bodyPr>
            <a:normAutofit fontScale="85000" lnSpcReduction="1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tx1"/>
                </a:solidFill>
                <a:latin typeface="+mj-ea"/>
                <a:ea typeface="+mj-ea"/>
                <a:cs typeface="+mj-cs"/>
              </a:rPr>
              <a:t>立教大学大学院</a:t>
            </a:r>
            <a:endParaRPr lang="en-US" altLang="ja-JP" sz="2400" dirty="0">
              <a:solidFill>
                <a:schemeClr val="tx1"/>
              </a:solidFill>
              <a:latin typeface="+mj-ea"/>
              <a:ea typeface="+mj-ea"/>
              <a:cs typeface="+mj-cs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tx1"/>
                </a:solidFill>
                <a:latin typeface="+mj-ea"/>
                <a:ea typeface="+mj-ea"/>
                <a:cs typeface="+mj-cs"/>
              </a:rPr>
              <a:t>ビジネスデザイン</a:t>
            </a:r>
            <a:r>
              <a:rPr lang="ja-JP" altLang="en-US" sz="2400" dirty="0" smtClean="0">
                <a:solidFill>
                  <a:schemeClr val="tx1"/>
                </a:solidFill>
                <a:latin typeface="+mj-ea"/>
                <a:ea typeface="+mj-ea"/>
                <a:cs typeface="+mj-cs"/>
              </a:rPr>
              <a:t>研究科</a:t>
            </a:r>
            <a:endParaRPr lang="en-US" altLang="ja-JP" sz="2400" dirty="0" smtClean="0">
              <a:solidFill>
                <a:schemeClr val="tx1"/>
              </a:solidFill>
              <a:latin typeface="+mj-ea"/>
              <a:ea typeface="+mj-ea"/>
              <a:cs typeface="+mj-cs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tx1"/>
                </a:solidFill>
                <a:latin typeface="+mj-ea"/>
                <a:ea typeface="+mj-ea"/>
                <a:cs typeface="+mj-cs"/>
              </a:rPr>
              <a:t>博士</a:t>
            </a:r>
            <a:r>
              <a:rPr lang="ja-JP" altLang="en-US" sz="2400" dirty="0" smtClean="0">
                <a:solidFill>
                  <a:schemeClr val="tx1"/>
                </a:solidFill>
                <a:latin typeface="+mj-ea"/>
                <a:ea typeface="+mj-ea"/>
                <a:cs typeface="+mj-cs"/>
              </a:rPr>
              <a:t>課程後期課程</a:t>
            </a:r>
            <a:endParaRPr lang="en-US" altLang="ja-JP" sz="2400" dirty="0">
              <a:solidFill>
                <a:schemeClr val="tx1"/>
              </a:solidFill>
              <a:latin typeface="+mj-ea"/>
              <a:ea typeface="+mj-ea"/>
              <a:cs typeface="+mj-cs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黒田明彦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ご回答企業様の属性</a:t>
            </a:r>
            <a:endParaRPr kumimoji="1" lang="ja-JP" altLang="en-US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883608" y="1795830"/>
          <a:ext cx="9010401" cy="1924248"/>
        </p:xfrm>
        <a:graphic>
          <a:graphicData uri="http://schemas.openxmlformats.org/drawingml/2006/table">
            <a:tbl>
              <a:tblPr/>
              <a:tblGrid>
                <a:gridCol w="6083867"/>
                <a:gridCol w="1485978"/>
                <a:gridCol w="1440556"/>
              </a:tblGrid>
              <a:tr h="320708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2000" b="0" i="0" u="none" strike="noStrike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カテゴリー名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000" b="0" i="0" u="none" strike="noStrike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N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000" b="0" i="0" u="none" strike="noStrike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%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20708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2000" b="0" i="0" u="none" strike="noStrike" dirty="0">
                          <a:latin typeface="+mj-ea"/>
                          <a:ea typeface="+mj-ea"/>
                        </a:rPr>
                        <a:t>1.</a:t>
                      </a:r>
                      <a:r>
                        <a:rPr lang="ja-JP" altLang="en-US" sz="2000" b="0" i="0" u="none" strike="noStrike" dirty="0">
                          <a:latin typeface="+mj-ea"/>
                          <a:ea typeface="+mj-ea"/>
                        </a:rPr>
                        <a:t>主に</a:t>
                      </a:r>
                      <a:r>
                        <a:rPr lang="en-US" sz="2000" b="0" i="0" u="none" strike="noStrike" dirty="0" err="1">
                          <a:latin typeface="+mj-ea"/>
                          <a:ea typeface="+mj-ea"/>
                        </a:rPr>
                        <a:t>ＢｔｏB</a:t>
                      </a:r>
                      <a:endParaRPr lang="en-US" sz="2000" b="0" i="0" u="none" strike="noStrike" dirty="0">
                        <a:latin typeface="+mj-ea"/>
                        <a:ea typeface="+mj-ea"/>
                      </a:endParaRP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0" i="0" u="none" strike="noStrike" dirty="0">
                          <a:latin typeface="+mj-ea"/>
                          <a:ea typeface="+mj-ea"/>
                        </a:rPr>
                        <a:t>201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0" i="0" u="none" strike="noStrike">
                          <a:latin typeface="+mj-ea"/>
                          <a:ea typeface="+mj-ea"/>
                        </a:rPr>
                        <a:t>42.0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708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2000" b="0" i="0" u="none" strike="noStrike" dirty="0">
                          <a:latin typeface="+mj-ea"/>
                          <a:ea typeface="+mj-ea"/>
                        </a:rPr>
                        <a:t>2.</a:t>
                      </a:r>
                      <a:r>
                        <a:rPr lang="ja-JP" altLang="en-US" sz="2000" b="0" i="0" u="none" strike="noStrike" dirty="0">
                          <a:latin typeface="+mj-ea"/>
                          <a:ea typeface="+mj-ea"/>
                        </a:rPr>
                        <a:t>主に</a:t>
                      </a:r>
                      <a:r>
                        <a:rPr lang="en-US" sz="2000" b="0" i="0" u="none" strike="noStrike" dirty="0" err="1">
                          <a:latin typeface="+mj-ea"/>
                          <a:ea typeface="+mj-ea"/>
                        </a:rPr>
                        <a:t>ＢｔｏC</a:t>
                      </a:r>
                      <a:endParaRPr lang="en-US" sz="2000" b="0" i="0" u="none" strike="noStrike" dirty="0">
                        <a:latin typeface="+mj-ea"/>
                        <a:ea typeface="+mj-ea"/>
                      </a:endParaRP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0" i="0" u="none" strike="noStrike" dirty="0">
                          <a:latin typeface="+mj-ea"/>
                          <a:ea typeface="+mj-ea"/>
                        </a:rPr>
                        <a:t>88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0" i="0" u="none" strike="noStrike">
                          <a:latin typeface="+mj-ea"/>
                          <a:ea typeface="+mj-ea"/>
                        </a:rPr>
                        <a:t>18.4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708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2000" b="0" i="0" u="none" strike="noStrike" dirty="0">
                          <a:latin typeface="+mj-ea"/>
                          <a:ea typeface="+mj-ea"/>
                        </a:rPr>
                        <a:t>3.</a:t>
                      </a:r>
                      <a:r>
                        <a:rPr lang="ja-JP" altLang="en-US" sz="2000" b="0" i="0" u="none" strike="noStrike" dirty="0">
                          <a:latin typeface="+mj-ea"/>
                          <a:ea typeface="+mj-ea"/>
                        </a:rPr>
                        <a:t>両方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0" i="0" u="none" strike="noStrike" dirty="0">
                          <a:latin typeface="+mj-ea"/>
                          <a:ea typeface="+mj-ea"/>
                        </a:rPr>
                        <a:t>70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0" i="0" u="none" strike="noStrike" dirty="0">
                          <a:latin typeface="+mj-ea"/>
                          <a:ea typeface="+mj-ea"/>
                        </a:rPr>
                        <a:t>14.6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708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2000" b="0" i="0" u="none" strike="noStrike">
                          <a:latin typeface="+mj-ea"/>
                          <a:ea typeface="+mj-ea"/>
                        </a:rPr>
                        <a:t>不明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0" i="0" u="none" strike="noStrike">
                          <a:latin typeface="+mj-ea"/>
                          <a:ea typeface="+mj-ea"/>
                        </a:rPr>
                        <a:t>120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0" i="0" u="none" strike="noStrike" dirty="0">
                          <a:latin typeface="+mj-ea"/>
                          <a:ea typeface="+mj-ea"/>
                        </a:rPr>
                        <a:t>25.1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708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2000" b="0" i="0" u="none" strike="noStrike" dirty="0">
                          <a:latin typeface="+mj-ea"/>
                          <a:ea typeface="+mj-ea"/>
                        </a:rPr>
                        <a:t>全体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0" i="0" u="none" strike="noStrike">
                          <a:latin typeface="+mj-ea"/>
                          <a:ea typeface="+mj-ea"/>
                        </a:rPr>
                        <a:t>479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0" i="0" u="none" strike="noStrike" dirty="0">
                          <a:latin typeface="+mj-ea"/>
                          <a:ea typeface="+mj-ea"/>
                        </a:rPr>
                        <a:t>100.0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883612" y="4336251"/>
          <a:ext cx="9094611" cy="2565664"/>
        </p:xfrm>
        <a:graphic>
          <a:graphicData uri="http://schemas.openxmlformats.org/drawingml/2006/table">
            <a:tbl>
              <a:tblPr/>
              <a:tblGrid>
                <a:gridCol w="6092566"/>
                <a:gridCol w="1493682"/>
                <a:gridCol w="1508363"/>
              </a:tblGrid>
              <a:tr h="32070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上場市場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N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%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207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東証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部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303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63.3%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7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東証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部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58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12.1%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7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東証マザーズ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18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3.8%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7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ジャスダック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84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17.5%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7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札証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0.4%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7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名証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6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1.3%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7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福証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0.8%</a:t>
                      </a:r>
                    </a:p>
                  </a:txBody>
                  <a:tcPr marL="11139" marR="11139" marT="10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378353" y="1319479"/>
            <a:ext cx="3038177" cy="428403"/>
          </a:xfrm>
          <a:prstGeom prst="rect">
            <a:avLst/>
          </a:prstGeom>
          <a:noFill/>
        </p:spPr>
        <p:txBody>
          <a:bodyPr wrap="none" lIns="104222" tIns="52110" rIns="104222" bIns="52110" rtlCol="0">
            <a:spAutoFit/>
          </a:bodyPr>
          <a:lstStyle/>
          <a:p>
            <a:pPr defTabSz="1042208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dirty="0">
                <a:solidFill>
                  <a:prstClr val="black"/>
                </a:solidFill>
                <a:latin typeface="HG明朝E"/>
                <a:ea typeface="HG明朝E"/>
              </a:rPr>
              <a:t>■</a:t>
            </a:r>
            <a:r>
              <a:rPr lang="en-US" altLang="ja-JP" dirty="0" err="1">
                <a:solidFill>
                  <a:prstClr val="black"/>
                </a:solidFill>
                <a:latin typeface="HG明朝E"/>
                <a:ea typeface="HG明朝E"/>
              </a:rPr>
              <a:t>BtoB</a:t>
            </a:r>
            <a:r>
              <a:rPr lang="en-US" altLang="ja-JP" dirty="0">
                <a:solidFill>
                  <a:prstClr val="black"/>
                </a:solidFill>
                <a:latin typeface="HG明朝E"/>
                <a:ea typeface="HG明朝E"/>
              </a:rPr>
              <a:t>, </a:t>
            </a:r>
            <a:r>
              <a:rPr lang="en-US" altLang="ja-JP" dirty="0" err="1">
                <a:solidFill>
                  <a:prstClr val="black"/>
                </a:solidFill>
                <a:latin typeface="HG明朝E"/>
                <a:ea typeface="HG明朝E"/>
              </a:rPr>
              <a:t>BtoC</a:t>
            </a:r>
            <a:r>
              <a:rPr lang="ja-JP" altLang="en-US" dirty="0">
                <a:solidFill>
                  <a:prstClr val="black"/>
                </a:solidFill>
                <a:latin typeface="HG明朝E"/>
                <a:ea typeface="HG明朝E"/>
              </a:rPr>
              <a:t> 別集計：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8352" y="3859901"/>
            <a:ext cx="2634220" cy="428403"/>
          </a:xfrm>
          <a:prstGeom prst="rect">
            <a:avLst/>
          </a:prstGeom>
          <a:noFill/>
        </p:spPr>
        <p:txBody>
          <a:bodyPr wrap="none" lIns="104222" tIns="52110" rIns="104222" bIns="52110" rtlCol="0">
            <a:spAutoFit/>
          </a:bodyPr>
          <a:lstStyle/>
          <a:p>
            <a:pPr defTabSz="1042208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dirty="0">
                <a:solidFill>
                  <a:prstClr val="black"/>
                </a:solidFill>
                <a:latin typeface="HG明朝E"/>
                <a:ea typeface="HG明朝E"/>
              </a:rPr>
              <a:t>■上場市場別集計：</a:t>
            </a:r>
          </a:p>
        </p:txBody>
      </p:sp>
      <p:pic>
        <p:nvPicPr>
          <p:cNvPr id="7" name="Picture 2" descr="企業広報戦略研究所 C.S.I Corporate communication Strategic studies Institu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41" y="393290"/>
            <a:ext cx="1759811" cy="81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458" y="7008171"/>
            <a:ext cx="2316903" cy="403267"/>
          </a:xfrm>
        </p:spPr>
        <p:txBody>
          <a:bodyPr/>
          <a:lstStyle/>
          <a:p>
            <a:fld id="{CF7A2BDD-D331-44F0-96AA-4FB4ED497064}" type="slidenum">
              <a:rPr lang="en-US" altLang="ja-JP" smtClean="0">
                <a:solidFill>
                  <a:schemeClr val="bg1">
                    <a:lumMod val="50000"/>
                  </a:schemeClr>
                </a:solidFill>
              </a:rPr>
              <a:pPr/>
              <a:t>10</a:t>
            </a:fld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31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担当する業務テーマ</a:t>
            </a:r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052024" y="1795831"/>
          <a:ext cx="8505143" cy="4287180"/>
        </p:xfrm>
        <a:graphic>
          <a:graphicData uri="http://schemas.openxmlformats.org/drawingml/2006/table">
            <a:tbl>
              <a:tblPr/>
              <a:tblGrid>
                <a:gridCol w="505256"/>
                <a:gridCol w="5802306"/>
                <a:gridCol w="989750"/>
                <a:gridCol w="1207831"/>
              </a:tblGrid>
              <a:tr h="357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HGP明朝E" pitchFamily="18" charset="-128"/>
                          <a:ea typeface="HGP明朝E" pitchFamily="18" charset="-128"/>
                        </a:rPr>
                        <a:t>No.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0" i="0" u="none" strike="noStrike" dirty="0">
                          <a:solidFill>
                            <a:schemeClr val="bg1"/>
                          </a:solidFill>
                          <a:latin typeface="HGP明朝E" pitchFamily="18" charset="-128"/>
                          <a:ea typeface="HGP明朝E" pitchFamily="18" charset="-128"/>
                        </a:rPr>
                        <a:t>カテゴリー名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b="0" i="0" u="none" strike="noStrike" dirty="0" smtClean="0">
                          <a:solidFill>
                            <a:schemeClr val="bg1"/>
                          </a:solidFill>
                          <a:latin typeface="HGP明朝E" pitchFamily="18" charset="-128"/>
                          <a:ea typeface="HGP明朝E" pitchFamily="18" charset="-128"/>
                        </a:rPr>
                        <a:t>Ｎ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HGP明朝E" pitchFamily="18" charset="-128"/>
                        <a:ea typeface="HGP明朝E" pitchFamily="18" charset="-128"/>
                      </a:endParaRP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chemeClr val="bg1"/>
                          </a:solidFill>
                          <a:latin typeface="HGP明朝E" pitchFamily="18" charset="-128"/>
                          <a:ea typeface="HGP明朝E" pitchFamily="18" charset="-128"/>
                        </a:rPr>
                        <a:t>%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35726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1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トップのメッセージ、企業ビジョン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386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80.6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26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2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商品・サービス</a:t>
                      </a:r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PR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324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67.6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26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3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経営戦略・事業戦略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277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57.8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26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4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社内活性化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245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51.1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26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5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危機管理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206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43.0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26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6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CSR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183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38.2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26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7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ファイナンシャル・財務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122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25.5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26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8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その他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29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6.1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26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9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政策・規制への働きかけ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14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2.9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26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10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不明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1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0.2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26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　</a:t>
                      </a:r>
                    </a:p>
                  </a:txBody>
                  <a:tcPr marL="11139" marR="11139" marT="105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全体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>
                          <a:latin typeface="HGP明朝E" pitchFamily="18" charset="-128"/>
                          <a:ea typeface="HGP明朝E" pitchFamily="18" charset="-128"/>
                        </a:rPr>
                        <a:t>479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0" i="0" u="none" strike="noStrike" dirty="0">
                          <a:latin typeface="HGP明朝E" pitchFamily="18" charset="-128"/>
                          <a:ea typeface="HGP明朝E" pitchFamily="18" charset="-128"/>
                        </a:rPr>
                        <a:t>100.0</a:t>
                      </a:r>
                    </a:p>
                  </a:txBody>
                  <a:tcPr marL="11139" marR="11139" marT="10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企業広報戦略研究所 C.S.I Corporate communication Strategic studies Institu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41" y="393290"/>
            <a:ext cx="1759811" cy="81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458" y="7008171"/>
            <a:ext cx="2316903" cy="403267"/>
          </a:xfrm>
        </p:spPr>
        <p:txBody>
          <a:bodyPr/>
          <a:lstStyle/>
          <a:p>
            <a:fld id="{CF7A2BDD-D331-44F0-96AA-4FB4ED497064}" type="slidenum">
              <a:rPr lang="en-US" altLang="ja-JP" smtClean="0">
                <a:solidFill>
                  <a:schemeClr val="bg1">
                    <a:lumMod val="50000"/>
                  </a:schemeClr>
                </a:solidFill>
              </a:rPr>
              <a:pPr/>
              <a:t>11</a:t>
            </a:fld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44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00846" y="1900565"/>
            <a:ext cx="7705862" cy="2288010"/>
          </a:xfrm>
        </p:spPr>
        <p:txBody>
          <a:bodyPr>
            <a:normAutofit/>
          </a:bodyPr>
          <a:lstStyle/>
          <a:p>
            <a:r>
              <a:rPr lang="ja-JP" altLang="en-US" sz="4100" dirty="0"/>
              <a:t>「</a:t>
            </a:r>
            <a:r>
              <a:rPr lang="en-US" altLang="ja-JP" sz="4100" dirty="0"/>
              <a:t>8</a:t>
            </a:r>
            <a:r>
              <a:rPr lang="ja-JP" altLang="en-US" sz="4100" dirty="0" err="1"/>
              <a:t>つの</a:t>
            </a:r>
            <a:r>
              <a:rPr lang="ja-JP" altLang="en-US" sz="4100" dirty="0"/>
              <a:t>広報力」の現状と課題</a:t>
            </a:r>
          </a:p>
        </p:txBody>
      </p:sp>
      <p:pic>
        <p:nvPicPr>
          <p:cNvPr id="3" name="Picture 2" descr="企業広報戦略研究所 C.S.I Corporate communication Strategic studies Institu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41" y="393290"/>
            <a:ext cx="1759811" cy="81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458" y="7008171"/>
            <a:ext cx="2316903" cy="403267"/>
          </a:xfrm>
        </p:spPr>
        <p:txBody>
          <a:bodyPr/>
          <a:lstStyle/>
          <a:p>
            <a:fld id="{CF7A2BDD-D331-44F0-96AA-4FB4ED497064}" type="slidenum">
              <a:rPr lang="en-US" altLang="ja-JP" smtClean="0">
                <a:solidFill>
                  <a:schemeClr val="bg1">
                    <a:lumMod val="50000"/>
                  </a:schemeClr>
                </a:solidFill>
              </a:rPr>
              <a:pPr/>
              <a:t>12</a:t>
            </a:fld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78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フレーム 28"/>
          <p:cNvSpPr/>
          <p:nvPr/>
        </p:nvSpPr>
        <p:spPr>
          <a:xfrm>
            <a:off x="805155" y="2336579"/>
            <a:ext cx="9007617" cy="3894463"/>
          </a:xfrm>
          <a:prstGeom prst="frame">
            <a:avLst>
              <a:gd name="adj1" fmla="val 508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58" tIns="52129" rIns="104258" bIns="52129" rtlCol="0" anchor="ctr"/>
          <a:lstStyle/>
          <a:p>
            <a:pPr algn="ctr" defTabSz="1042574"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9120847" y="5894826"/>
            <a:ext cx="264190" cy="4981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58" tIns="52129" rIns="104258" bIns="52129" rtlCol="0" anchor="ctr"/>
          <a:lstStyle/>
          <a:p>
            <a:pPr algn="ctr" defTabSz="1042574"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8</a:t>
            </a:r>
            <a:r>
              <a:rPr lang="ja-JP" altLang="en-US" smtClean="0"/>
              <a:t>つの広報力</a:t>
            </a:r>
            <a:endParaRPr lang="ja-JP" dirty="0"/>
          </a:p>
        </p:txBody>
      </p:sp>
      <p:sp>
        <p:nvSpPr>
          <p:cNvPr id="27" name="Rectangle 2"/>
          <p:cNvSpPr txBox="1">
            <a:spLocks/>
          </p:cNvSpPr>
          <p:nvPr/>
        </p:nvSpPr>
        <p:spPr>
          <a:xfrm>
            <a:off x="3439879" y="516176"/>
            <a:ext cx="6252076" cy="927515"/>
          </a:xfrm>
          <a:prstGeom prst="rect">
            <a:avLst/>
          </a:prstGeom>
        </p:spPr>
        <p:txBody>
          <a:bodyPr vert="horz" lIns="104258" tIns="52129" rIns="104258" bIns="52129" anchor="ctr">
            <a:noAutofit/>
          </a:bodyPr>
          <a:lstStyle/>
          <a:p>
            <a:pPr defTabSz="1042574" fontAlgn="auto">
              <a:spcAft>
                <a:spcPts val="0"/>
              </a:spcAft>
              <a:defRPr/>
            </a:pPr>
            <a:r>
              <a:rPr lang="ja-JP" altLang="en-US" sz="2700" cap="all" dirty="0">
                <a:solidFill>
                  <a:srgbClr val="464653"/>
                </a:solidFill>
                <a:latin typeface="Bookman Old Style"/>
                <a:ea typeface="HG明朝E"/>
              </a:rPr>
              <a:t>（広報オクトパスモデル分析）</a:t>
            </a:r>
          </a:p>
        </p:txBody>
      </p:sp>
      <p:grpSp>
        <p:nvGrpSpPr>
          <p:cNvPr id="2" name="グループ化 46"/>
          <p:cNvGrpSpPr/>
          <p:nvPr/>
        </p:nvGrpSpPr>
        <p:grpSpPr>
          <a:xfrm>
            <a:off x="1608786" y="1554261"/>
            <a:ext cx="2272348" cy="1610269"/>
            <a:chOff x="1219200" y="1409700"/>
            <a:chExt cx="1943100" cy="1460500"/>
          </a:xfrm>
        </p:grpSpPr>
        <p:sp>
          <p:nvSpPr>
            <p:cNvPr id="4" name="正方形/長方形 3"/>
            <p:cNvSpPr/>
            <p:nvPr/>
          </p:nvSpPr>
          <p:spPr>
            <a:xfrm>
              <a:off x="1320970" y="1515030"/>
              <a:ext cx="1841330" cy="135517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lIns="40500" tIns="51435" rIns="40500" bIns="51435">
              <a:noAutofit/>
            </a:bodyPr>
            <a:lstStyle/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600" dirty="0">
                  <a:solidFill>
                    <a:srgbClr val="464653"/>
                  </a:solidFill>
                  <a:latin typeface="HGPｺﾞｼｯｸE" pitchFamily="50" charset="-128"/>
                  <a:ea typeface="HGPｺﾞｼｯｸE" pitchFamily="50" charset="-128"/>
                </a:rPr>
                <a:t>情報収集力</a:t>
              </a:r>
              <a:endParaRPr lang="en-US" altLang="ja-JP" sz="1600" dirty="0">
                <a:solidFill>
                  <a:srgbClr val="464653"/>
                </a:solidFill>
                <a:latin typeface="HGPｺﾞｼｯｸE" pitchFamily="50" charset="-128"/>
                <a:ea typeface="HGPｺﾞｼｯｸE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en-US" altLang="ja-JP" sz="1200" b="1" dirty="0">
                  <a:solidFill>
                    <a:srgbClr val="727CA3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Intelligence</a:t>
              </a: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endParaRPr lang="en-US" altLang="ja-JP" sz="1200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自社や業界・競合に対する</a:t>
              </a:r>
              <a: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/>
              </a:r>
              <a:b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</a:b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メディアの評判や、</a:t>
              </a:r>
              <a: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/>
              </a:r>
              <a:b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</a:b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ステークホルダーの動静などについて収集・把握する能力</a:t>
              </a:r>
              <a:endParaRPr lang="en-US" altLang="ja-JP" sz="1100" dirty="0">
                <a:solidFill>
                  <a:prstClr val="black"/>
                </a:solidFill>
                <a:latin typeface="ＭＳ Ｐ明朝" pitchFamily="18" charset="-128"/>
                <a:ea typeface="ＭＳ Ｐ明朝" pitchFamily="18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endParaRPr lang="ja-JP" altLang="en-US" sz="900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1219200" y="1409700"/>
              <a:ext cx="419100" cy="4191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4257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200" b="1" dirty="0">
                  <a:solidFill>
                    <a:prstClr val="white"/>
                  </a:solidFill>
                  <a:latin typeface="HG明朝E"/>
                  <a:ea typeface="HG明朝E"/>
                </a:rPr>
                <a:t>1</a:t>
              </a:r>
              <a:endParaRPr lang="ja-JP" altLang="en-US" sz="1200" b="1" dirty="0">
                <a:solidFill>
                  <a:prstClr val="white"/>
                </a:solidFill>
                <a:latin typeface="HG明朝E"/>
                <a:ea typeface="HG明朝E"/>
              </a:endParaRPr>
            </a:p>
          </p:txBody>
        </p:sp>
      </p:grpSp>
      <p:grpSp>
        <p:nvGrpSpPr>
          <p:cNvPr id="5" name="グループ化 47"/>
          <p:cNvGrpSpPr/>
          <p:nvPr/>
        </p:nvGrpSpPr>
        <p:grpSpPr>
          <a:xfrm>
            <a:off x="4237580" y="1554261"/>
            <a:ext cx="2316903" cy="1610269"/>
            <a:chOff x="3467100" y="1409700"/>
            <a:chExt cx="1981200" cy="1460500"/>
          </a:xfrm>
        </p:grpSpPr>
        <p:sp>
          <p:nvSpPr>
            <p:cNvPr id="18" name="正方形/長方形 17"/>
            <p:cNvSpPr/>
            <p:nvPr/>
          </p:nvSpPr>
          <p:spPr>
            <a:xfrm>
              <a:off x="3606970" y="1515030"/>
              <a:ext cx="1841330" cy="135517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lIns="40500" tIns="51435" rIns="40500" bIns="51435">
              <a:noAutofit/>
            </a:bodyPr>
            <a:lstStyle/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600" dirty="0">
                  <a:solidFill>
                    <a:srgbClr val="464653"/>
                  </a:solidFill>
                  <a:latin typeface="HGPｺﾞｼｯｸE" pitchFamily="50" charset="-128"/>
                  <a:ea typeface="HGPｺﾞｼｯｸE" pitchFamily="50" charset="-128"/>
                </a:rPr>
                <a:t>情報分析力</a:t>
              </a:r>
              <a:endParaRPr lang="en-US" altLang="ja-JP" sz="1600" dirty="0">
                <a:solidFill>
                  <a:srgbClr val="464653"/>
                </a:solidFill>
                <a:latin typeface="HGPｺﾞｼｯｸE" pitchFamily="50" charset="-128"/>
                <a:ea typeface="HGPｺﾞｼｯｸE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en-US" altLang="ja-JP" sz="1200" b="1" dirty="0">
                  <a:solidFill>
                    <a:srgbClr val="727CA3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Analysis</a:t>
              </a: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endParaRPr lang="en-US" altLang="ja-JP" sz="1200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収集した情報に基づき、</a:t>
              </a:r>
              <a: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/>
              </a:r>
              <a:b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</a:b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自社の経営課題・広報課題を洞察する力と、組織的に共有する能力</a:t>
              </a: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endParaRPr lang="ja-JP" altLang="en-US" sz="1100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3467100" y="1409700"/>
              <a:ext cx="419100" cy="4191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4257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200" b="1">
                  <a:solidFill>
                    <a:prstClr val="white"/>
                  </a:solidFill>
                  <a:latin typeface="HG明朝E"/>
                  <a:ea typeface="HG明朝E"/>
                </a:rPr>
                <a:t>2</a:t>
              </a:r>
              <a:endParaRPr lang="ja-JP" altLang="en-US" sz="1200" b="1" dirty="0">
                <a:solidFill>
                  <a:prstClr val="white"/>
                </a:solidFill>
                <a:latin typeface="HG明朝E"/>
                <a:ea typeface="HG明朝E"/>
              </a:endParaRPr>
            </a:p>
          </p:txBody>
        </p:sp>
      </p:grpSp>
      <p:grpSp>
        <p:nvGrpSpPr>
          <p:cNvPr id="6" name="グループ化 48"/>
          <p:cNvGrpSpPr/>
          <p:nvPr/>
        </p:nvGrpSpPr>
        <p:grpSpPr>
          <a:xfrm>
            <a:off x="6896075" y="1554261"/>
            <a:ext cx="2391163" cy="1610269"/>
            <a:chOff x="5740400" y="1409700"/>
            <a:chExt cx="2044700" cy="1460500"/>
          </a:xfrm>
        </p:grpSpPr>
        <p:sp>
          <p:nvSpPr>
            <p:cNvPr id="19" name="正方形/長方形 18"/>
            <p:cNvSpPr/>
            <p:nvPr/>
          </p:nvSpPr>
          <p:spPr>
            <a:xfrm>
              <a:off x="5943770" y="1515030"/>
              <a:ext cx="1841330" cy="135517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lIns="40500" tIns="51435" rIns="40500" bIns="51435">
              <a:noAutofit/>
            </a:bodyPr>
            <a:lstStyle/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600" dirty="0">
                  <a:solidFill>
                    <a:srgbClr val="464653"/>
                  </a:solidFill>
                  <a:latin typeface="HGPｺﾞｼｯｸE" pitchFamily="50" charset="-128"/>
                  <a:ea typeface="HGPｺﾞｼｯｸE" pitchFamily="50" charset="-128"/>
                </a:rPr>
                <a:t>戦略構築力</a:t>
              </a:r>
              <a:endParaRPr lang="en-US" altLang="ja-JP" sz="1600" dirty="0">
                <a:solidFill>
                  <a:srgbClr val="464653"/>
                </a:solidFill>
                <a:latin typeface="HGPｺﾞｼｯｸE" pitchFamily="50" charset="-128"/>
                <a:ea typeface="HGPｺﾞｼｯｸE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en-US" altLang="ja-JP" sz="1200" b="1" dirty="0">
                  <a:solidFill>
                    <a:srgbClr val="727CA3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Strategy</a:t>
              </a: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endParaRPr lang="en-US" altLang="ja-JP" sz="1200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経営課題に対応する広報戦略の構築と、ステークホルダー別の目標管理、見直しを組織的に実行する能力</a:t>
              </a:r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5740400" y="1409700"/>
              <a:ext cx="419100" cy="4191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4257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200" b="1" dirty="0">
                  <a:solidFill>
                    <a:prstClr val="white"/>
                  </a:solidFill>
                  <a:latin typeface="HG明朝E"/>
                  <a:ea typeface="HG明朝E"/>
                </a:rPr>
                <a:t>3</a:t>
              </a:r>
              <a:endParaRPr lang="ja-JP" altLang="en-US" sz="1200" b="1" dirty="0">
                <a:solidFill>
                  <a:prstClr val="white"/>
                </a:solidFill>
                <a:latin typeface="HG明朝E"/>
                <a:ea typeface="HG明朝E"/>
              </a:endParaRPr>
            </a:p>
          </p:txBody>
        </p:sp>
      </p:grpSp>
      <p:grpSp>
        <p:nvGrpSpPr>
          <p:cNvPr id="7" name="グループ化 52"/>
          <p:cNvGrpSpPr/>
          <p:nvPr/>
        </p:nvGrpSpPr>
        <p:grpSpPr>
          <a:xfrm>
            <a:off x="1608786" y="5214308"/>
            <a:ext cx="2272348" cy="1666278"/>
            <a:chOff x="1219200" y="4729332"/>
            <a:chExt cx="1943100" cy="1511300"/>
          </a:xfrm>
        </p:grpSpPr>
        <p:sp>
          <p:nvSpPr>
            <p:cNvPr id="21" name="正方形/長方形 20"/>
            <p:cNvSpPr/>
            <p:nvPr/>
          </p:nvSpPr>
          <p:spPr>
            <a:xfrm>
              <a:off x="1320970" y="4885462"/>
              <a:ext cx="1841330" cy="135517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lIns="40500" tIns="51435" rIns="40500" bIns="51435">
              <a:noAutofit/>
            </a:bodyPr>
            <a:lstStyle/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600" dirty="0">
                  <a:solidFill>
                    <a:srgbClr val="464653"/>
                  </a:solidFill>
                  <a:latin typeface="HGPｺﾞｼｯｸE" pitchFamily="50" charset="-128"/>
                  <a:ea typeface="HGPｺﾞｼｯｸE" pitchFamily="50" charset="-128"/>
                </a:rPr>
                <a:t>危機管理力</a:t>
              </a:r>
              <a:endParaRPr lang="en-US" altLang="ja-JP" sz="1600" dirty="0">
                <a:solidFill>
                  <a:srgbClr val="464653"/>
                </a:solidFill>
                <a:latin typeface="HGPｺﾞｼｯｸE" pitchFamily="50" charset="-128"/>
                <a:ea typeface="HGPｺﾞｼｯｸE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en-US" altLang="ja-JP" sz="1200" b="1" dirty="0">
                  <a:solidFill>
                    <a:srgbClr val="727CA3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Risk management</a:t>
              </a: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endParaRPr lang="en-US" altLang="ja-JP" sz="1200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自社をとりまくリスクの</a:t>
              </a:r>
              <a: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/>
              </a:r>
              <a:b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</a:b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予測・予防　や、緊急事態に</a:t>
              </a:r>
              <a: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/>
              </a:r>
              <a:b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</a:b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対応するスキルを</a:t>
              </a:r>
              <a: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/>
              </a:r>
              <a:b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</a:b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維持・向上する組織能力</a:t>
              </a:r>
              <a:endParaRPr lang="en-US" altLang="ja-JP" sz="1100" dirty="0">
                <a:solidFill>
                  <a:prstClr val="black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1219200" y="4729332"/>
              <a:ext cx="419100" cy="4191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4257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200" b="1" dirty="0">
                  <a:solidFill>
                    <a:prstClr val="white"/>
                  </a:solidFill>
                  <a:latin typeface="HG明朝E"/>
                  <a:ea typeface="HG明朝E"/>
                </a:rPr>
                <a:t>7</a:t>
              </a:r>
              <a:endParaRPr lang="ja-JP" altLang="en-US" sz="1200" b="1" dirty="0">
                <a:solidFill>
                  <a:prstClr val="white"/>
                </a:solidFill>
                <a:latin typeface="HG明朝E"/>
                <a:ea typeface="HG明朝E"/>
              </a:endParaRPr>
            </a:p>
          </p:txBody>
        </p:sp>
      </p:grpSp>
      <p:grpSp>
        <p:nvGrpSpPr>
          <p:cNvPr id="8" name="グループ化 51"/>
          <p:cNvGrpSpPr/>
          <p:nvPr/>
        </p:nvGrpSpPr>
        <p:grpSpPr>
          <a:xfrm>
            <a:off x="4054581" y="5214308"/>
            <a:ext cx="2316903" cy="1666278"/>
            <a:chOff x="3467100" y="4729332"/>
            <a:chExt cx="1981200" cy="1511300"/>
          </a:xfrm>
        </p:grpSpPr>
        <p:sp>
          <p:nvSpPr>
            <p:cNvPr id="22" name="正方形/長方形 21"/>
            <p:cNvSpPr/>
            <p:nvPr/>
          </p:nvSpPr>
          <p:spPr>
            <a:xfrm>
              <a:off x="3606970" y="4885462"/>
              <a:ext cx="1841330" cy="135517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lIns="40500" tIns="51435" rIns="40500" bIns="51435">
              <a:noAutofit/>
            </a:bodyPr>
            <a:lstStyle/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600" dirty="0">
                  <a:solidFill>
                    <a:srgbClr val="464653"/>
                  </a:solidFill>
                  <a:latin typeface="HGPｺﾞｼｯｸE" pitchFamily="50" charset="-128"/>
                  <a:ea typeface="HGPｺﾞｼｯｸE" pitchFamily="50" charset="-128"/>
                </a:rPr>
                <a:t>関係構築力</a:t>
              </a:r>
              <a:endParaRPr lang="en-US" altLang="ja-JP" sz="1600" dirty="0">
                <a:solidFill>
                  <a:srgbClr val="464653"/>
                </a:solidFill>
                <a:latin typeface="HGPｺﾞｼｯｸE" pitchFamily="50" charset="-128"/>
                <a:ea typeface="HGPｺﾞｼｯｸE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en-US" altLang="ja-JP" sz="1200" b="1" dirty="0">
                  <a:solidFill>
                    <a:srgbClr val="727CA3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Engagement</a:t>
              </a: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endParaRPr lang="en-US" altLang="ja-JP" sz="1200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重要なステークホルダーと、</a:t>
              </a:r>
              <a: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/>
              </a:r>
              <a:b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</a:b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相互の理解・信頼関係を</a:t>
              </a:r>
              <a: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/>
              </a:r>
              <a:b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</a:b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恒常的に高めるための活動と、実行する組織能力</a:t>
              </a:r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3467100" y="4729332"/>
              <a:ext cx="419100" cy="4191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4257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200" b="1" dirty="0">
                  <a:solidFill>
                    <a:prstClr val="white"/>
                  </a:solidFill>
                  <a:latin typeface="HG明朝E"/>
                  <a:ea typeface="HG明朝E"/>
                </a:rPr>
                <a:t>6</a:t>
              </a:r>
              <a:endParaRPr lang="ja-JP" altLang="en-US" sz="1200" b="1" dirty="0">
                <a:solidFill>
                  <a:prstClr val="white"/>
                </a:solidFill>
                <a:latin typeface="HG明朝E"/>
                <a:ea typeface="HG明朝E"/>
              </a:endParaRPr>
            </a:p>
          </p:txBody>
        </p:sp>
      </p:grpSp>
      <p:grpSp>
        <p:nvGrpSpPr>
          <p:cNvPr id="9" name="グループ化 50"/>
          <p:cNvGrpSpPr/>
          <p:nvPr/>
        </p:nvGrpSpPr>
        <p:grpSpPr>
          <a:xfrm>
            <a:off x="6713079" y="5214308"/>
            <a:ext cx="2391163" cy="1666278"/>
            <a:chOff x="5740400" y="4729332"/>
            <a:chExt cx="2044700" cy="1511300"/>
          </a:xfrm>
        </p:grpSpPr>
        <p:sp>
          <p:nvSpPr>
            <p:cNvPr id="25" name="正方形/長方形 24"/>
            <p:cNvSpPr/>
            <p:nvPr/>
          </p:nvSpPr>
          <p:spPr>
            <a:xfrm>
              <a:off x="5943770" y="4885462"/>
              <a:ext cx="1841330" cy="135517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lIns="40500" tIns="51435" rIns="40500" bIns="51435">
              <a:noAutofit/>
            </a:bodyPr>
            <a:lstStyle/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600" dirty="0">
                  <a:solidFill>
                    <a:srgbClr val="464653"/>
                  </a:solidFill>
                  <a:latin typeface="HGPｺﾞｼｯｸE" pitchFamily="50" charset="-128"/>
                  <a:ea typeface="HGPｺﾞｼｯｸE" pitchFamily="50" charset="-128"/>
                </a:rPr>
                <a:t>情報発信力</a:t>
              </a:r>
              <a:endParaRPr lang="en-US" altLang="ja-JP" sz="1600" dirty="0">
                <a:solidFill>
                  <a:srgbClr val="464653"/>
                </a:solidFill>
                <a:latin typeface="HGPｺﾞｼｯｸE" pitchFamily="50" charset="-128"/>
                <a:ea typeface="HGPｺﾞｼｯｸE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en-US" altLang="ja-JP" sz="1200" b="1" dirty="0">
                  <a:solidFill>
                    <a:srgbClr val="727CA3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Delivery</a:t>
              </a: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endParaRPr lang="en-US" altLang="ja-JP" sz="1200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マスメディアや自社メディア・ソーシャルメディアなど様々な情報発信手法を複合的に</a:t>
              </a:r>
              <a:endParaRPr lang="en-US" altLang="ja-JP" sz="1100" dirty="0">
                <a:solidFill>
                  <a:prstClr val="black"/>
                </a:solidFill>
                <a:latin typeface="ＭＳ Ｐ明朝" pitchFamily="18" charset="-128"/>
                <a:ea typeface="ＭＳ Ｐ明朝" pitchFamily="18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タイムリーに駆使する能力</a:t>
              </a:r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5740400" y="4729332"/>
              <a:ext cx="419100" cy="4191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4257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200" b="1" dirty="0">
                  <a:solidFill>
                    <a:prstClr val="white"/>
                  </a:solidFill>
                  <a:latin typeface="HG明朝E"/>
                  <a:ea typeface="HG明朝E"/>
                </a:rPr>
                <a:t>5</a:t>
              </a:r>
              <a:endParaRPr lang="ja-JP" altLang="en-US" sz="1200" b="1" dirty="0">
                <a:solidFill>
                  <a:prstClr val="white"/>
                </a:solidFill>
                <a:latin typeface="HG明朝E"/>
                <a:ea typeface="HG明朝E"/>
              </a:endParaRPr>
            </a:p>
          </p:txBody>
        </p:sp>
      </p:grpSp>
      <p:grpSp>
        <p:nvGrpSpPr>
          <p:cNvPr id="10" name="グループ化 53"/>
          <p:cNvGrpSpPr/>
          <p:nvPr/>
        </p:nvGrpSpPr>
        <p:grpSpPr>
          <a:xfrm>
            <a:off x="309241" y="3365014"/>
            <a:ext cx="2324131" cy="1643268"/>
            <a:chOff x="107950" y="3052038"/>
            <a:chExt cx="1987380" cy="1490430"/>
          </a:xfrm>
        </p:grpSpPr>
        <p:sp>
          <p:nvSpPr>
            <p:cNvPr id="28" name="正方形/長方形 27"/>
            <p:cNvSpPr/>
            <p:nvPr/>
          </p:nvSpPr>
          <p:spPr>
            <a:xfrm>
              <a:off x="254000" y="3187298"/>
              <a:ext cx="1841330" cy="135517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lIns="40500" tIns="51435" rIns="40500" bIns="51435">
              <a:noAutofit/>
            </a:bodyPr>
            <a:lstStyle/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600" dirty="0">
                  <a:solidFill>
                    <a:srgbClr val="464653"/>
                  </a:solidFill>
                  <a:latin typeface="HGPｺﾞｼｯｸE" pitchFamily="50" charset="-128"/>
                  <a:ea typeface="HGPｺﾞｼｯｸE" pitchFamily="50" charset="-128"/>
                </a:rPr>
                <a:t>広報組織力</a:t>
              </a:r>
              <a:endParaRPr lang="en-US" altLang="ja-JP" sz="1600" dirty="0">
                <a:solidFill>
                  <a:srgbClr val="464653"/>
                </a:solidFill>
                <a:latin typeface="HGPｺﾞｼｯｸE" pitchFamily="50" charset="-128"/>
                <a:ea typeface="HGPｺﾞｼｯｸE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en-US" altLang="ja-JP" sz="1200" dirty="0">
                  <a:solidFill>
                    <a:prstClr val="black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Public relations organization</a:t>
              </a: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endParaRPr lang="en-US" altLang="ja-JP" sz="1200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経営活動と広報活動を、</a:t>
              </a:r>
              <a: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/>
              </a:r>
              <a:b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</a:b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一体的に行うための</a:t>
              </a:r>
              <a: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/>
              </a:r>
              <a:b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</a:b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意思決定の仕組み、会議体、</a:t>
              </a:r>
              <a: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/>
              </a:r>
              <a:br>
                <a:rPr lang="en-US" altLang="ja-JP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</a:b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システム整備などの水準</a:t>
              </a:r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107950" y="3052038"/>
              <a:ext cx="419100" cy="4191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4257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200" b="1">
                  <a:solidFill>
                    <a:prstClr val="white"/>
                  </a:solidFill>
                  <a:latin typeface="HG明朝E"/>
                  <a:ea typeface="HG明朝E"/>
                </a:rPr>
                <a:t>8</a:t>
              </a:r>
              <a:endParaRPr lang="ja-JP" altLang="en-US" sz="1200" b="1" dirty="0">
                <a:solidFill>
                  <a:prstClr val="white"/>
                </a:solidFill>
                <a:latin typeface="HG明朝E"/>
                <a:ea typeface="HG明朝E"/>
              </a:endParaRPr>
            </a:p>
          </p:txBody>
        </p:sp>
      </p:grpSp>
      <p:grpSp>
        <p:nvGrpSpPr>
          <p:cNvPr id="11" name="グループ化 49"/>
          <p:cNvGrpSpPr/>
          <p:nvPr/>
        </p:nvGrpSpPr>
        <p:grpSpPr>
          <a:xfrm>
            <a:off x="8240176" y="3365014"/>
            <a:ext cx="2414982" cy="1643268"/>
            <a:chOff x="6889750" y="3052038"/>
            <a:chExt cx="2065068" cy="1490430"/>
          </a:xfrm>
        </p:grpSpPr>
        <p:sp>
          <p:nvSpPr>
            <p:cNvPr id="20" name="正方形/長方形 19"/>
            <p:cNvSpPr/>
            <p:nvPr/>
          </p:nvSpPr>
          <p:spPr>
            <a:xfrm>
              <a:off x="7113488" y="3187298"/>
              <a:ext cx="1841330" cy="135517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lIns="40500" tIns="51435" rIns="40500" bIns="51435">
              <a:noAutofit/>
            </a:bodyPr>
            <a:lstStyle/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600" dirty="0">
                  <a:solidFill>
                    <a:srgbClr val="464653"/>
                  </a:solidFill>
                  <a:latin typeface="HGPｺﾞｼｯｸE" pitchFamily="50" charset="-128"/>
                  <a:ea typeface="HGPｺﾞｼｯｸE" pitchFamily="50" charset="-128"/>
                </a:rPr>
                <a:t>情報創造力</a:t>
              </a:r>
              <a:endParaRPr lang="en-US" altLang="ja-JP" sz="1600" dirty="0">
                <a:solidFill>
                  <a:srgbClr val="464653"/>
                </a:solidFill>
                <a:latin typeface="HGPｺﾞｼｯｸE" pitchFamily="50" charset="-128"/>
                <a:ea typeface="HGPｺﾞｼｯｸE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en-US" altLang="ja-JP" sz="1200" b="1" dirty="0">
                  <a:solidFill>
                    <a:srgbClr val="727CA3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Creative</a:t>
              </a: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endParaRPr lang="en-US" altLang="ja-JP" sz="1200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r>
                <a:rPr lang="ja-JP" altLang="en-US" sz="1100" dirty="0">
                  <a:solidFill>
                    <a:prstClr val="black"/>
                  </a:solidFill>
                  <a:latin typeface="ＭＳ Ｐ明朝" pitchFamily="18" charset="-128"/>
                  <a:ea typeface="ＭＳ Ｐ明朝" pitchFamily="18" charset="-128"/>
                </a:rPr>
                <a:t>ステークホルダーの認知・理解・共感を得るために、メディア特性に合わせたメッセージやビジュアルなどを開発する能力</a:t>
              </a:r>
            </a:p>
            <a:p>
              <a:pPr algn="ctr" defTabSz="1042574" fontAlgn="auto">
                <a:spcBef>
                  <a:spcPts val="0"/>
                </a:spcBef>
                <a:spcAft>
                  <a:spcPts val="257"/>
                </a:spcAft>
              </a:pPr>
              <a:endParaRPr lang="ja-JP" altLang="en-US" sz="1100" dirty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6889750" y="3052038"/>
              <a:ext cx="419100" cy="4191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4257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200" b="1" dirty="0">
                  <a:solidFill>
                    <a:prstClr val="white"/>
                  </a:solidFill>
                  <a:latin typeface="HG明朝E"/>
                  <a:ea typeface="HG明朝E"/>
                </a:rPr>
                <a:t>4</a:t>
              </a:r>
              <a:endParaRPr lang="ja-JP" altLang="en-US" sz="1200" b="1" dirty="0">
                <a:solidFill>
                  <a:prstClr val="white"/>
                </a:solidFill>
                <a:latin typeface="HG明朝E"/>
                <a:ea typeface="HG明朝E"/>
              </a:endParaRPr>
            </a:p>
          </p:txBody>
        </p:sp>
      </p:grpSp>
      <p:sp>
        <p:nvSpPr>
          <p:cNvPr id="41" name="二等辺三角形 40"/>
          <p:cNvSpPr/>
          <p:nvPr/>
        </p:nvSpPr>
        <p:spPr>
          <a:xfrm rot="16200000">
            <a:off x="8912843" y="5972713"/>
            <a:ext cx="711648" cy="28306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58" tIns="52129" rIns="104258" bIns="52129" rtlCol="0" anchor="ctr"/>
          <a:lstStyle/>
          <a:p>
            <a:pPr algn="ctr" defTabSz="1042574"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 rot="10800000">
            <a:off x="1251760" y="2206121"/>
            <a:ext cx="264190" cy="4981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58" tIns="52129" rIns="104258" bIns="52129" rtlCol="0" anchor="ctr"/>
          <a:lstStyle/>
          <a:p>
            <a:pPr algn="ctr" defTabSz="1042574"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4" name="二等辺三角形 43"/>
          <p:cNvSpPr/>
          <p:nvPr/>
        </p:nvSpPr>
        <p:spPr>
          <a:xfrm rot="5400000">
            <a:off x="1043758" y="2284016"/>
            <a:ext cx="711648" cy="28306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58" tIns="52129" rIns="104258" bIns="52129" rtlCol="0" anchor="ctr"/>
          <a:lstStyle/>
          <a:p>
            <a:pPr algn="ctr" defTabSz="1042574"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pic>
        <p:nvPicPr>
          <p:cNvPr id="38" name="Picture 2" descr="企業広報戦略研究所 C.S.I Corporate communication Strategic studies Institu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41" y="393290"/>
            <a:ext cx="1759811" cy="81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458" y="7008171"/>
            <a:ext cx="2316903" cy="403267"/>
          </a:xfrm>
        </p:spPr>
        <p:txBody>
          <a:bodyPr/>
          <a:lstStyle/>
          <a:p>
            <a:fld id="{CF7A2BDD-D331-44F0-96AA-4FB4ED497064}" type="slidenum">
              <a:rPr lang="en-US" altLang="ja-JP" smtClean="0">
                <a:solidFill>
                  <a:schemeClr val="bg1">
                    <a:lumMod val="50000"/>
                  </a:schemeClr>
                </a:solidFill>
              </a:rPr>
              <a:pPr/>
              <a:t>13</a:t>
            </a:fld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5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/>
          </p:cNvSpPr>
          <p:nvPr>
            <p:ph type="title"/>
          </p:nvPr>
        </p:nvSpPr>
        <p:spPr>
          <a:xfrm>
            <a:off x="462559" y="366770"/>
            <a:ext cx="9683320" cy="927515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広報</a:t>
            </a:r>
            <a:r>
              <a:rPr lang="ja-JP" altLang="en-US" sz="3200" dirty="0"/>
              <a:t>活動オクトパスモデル</a:t>
            </a:r>
            <a:r>
              <a:rPr lang="ja-JP" altLang="en-US" sz="3200" dirty="0" smtClean="0"/>
              <a:t>分析</a:t>
            </a:r>
            <a:endParaRPr lang="ja-JP" altLang="en-US" sz="3200" dirty="0"/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2537" y="1398868"/>
            <a:ext cx="6896945" cy="4027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462561" y="5621763"/>
          <a:ext cx="9902532" cy="1292795"/>
        </p:xfrm>
        <a:graphic>
          <a:graphicData uri="http://schemas.openxmlformats.org/drawingml/2006/table">
            <a:tbl>
              <a:tblPr/>
              <a:tblGrid>
                <a:gridCol w="1206550"/>
                <a:gridCol w="956411"/>
                <a:gridCol w="956411"/>
                <a:gridCol w="956411"/>
                <a:gridCol w="956411"/>
                <a:gridCol w="956411"/>
                <a:gridCol w="956411"/>
                <a:gridCol w="956411"/>
                <a:gridCol w="956411"/>
                <a:gridCol w="1044694"/>
              </a:tblGrid>
              <a:tr h="2846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ＭＳ Ｐゴシック"/>
                        </a:rPr>
                        <a:t>情報収集力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ＭＳ Ｐゴシック"/>
                        </a:rPr>
                        <a:t>情報分析力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ＭＳ Ｐゴシック"/>
                        </a:rPr>
                        <a:t>戦略構築力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ＭＳ Ｐゴシック"/>
                        </a:rPr>
                        <a:t>情報創造力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ＭＳ Ｐゴシック"/>
                        </a:rPr>
                        <a:t>情報発信力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ＭＳ Ｐゴシック"/>
                        </a:rPr>
                        <a:t>関係構築力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ＭＳ Ｐゴシック"/>
                        </a:rPr>
                        <a:t>危機管理力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ＭＳ Ｐゴシック"/>
                        </a:rPr>
                        <a:t>広報組織力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ＭＳ Ｐゴシック"/>
                        </a:rPr>
                        <a:t>総合評価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0163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全体</a:t>
                      </a:r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(</a:t>
                      </a: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N=479）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37.0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25.4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26.2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21.3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47.3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22.8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24.9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31.7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29.6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16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S(N=73)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71.2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58.9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62.3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55.1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73.5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47.5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54.3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66.9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61.2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16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A(N=136)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47.6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33.3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38.2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27.0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60.7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28.6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33.1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44.1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39.1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16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B(N=205)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26.0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15.4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12.9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11.5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38.7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15.5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15.8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19.7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19.4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16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C(N=65)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10.8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3.2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2.8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2.0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17.0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6.1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3.4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3.9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6.1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 descr="企業広報戦略研究所 C.S.I Corporate communication Strategic studies Institu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41" y="393290"/>
            <a:ext cx="1759811" cy="81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458" y="7008171"/>
            <a:ext cx="2316903" cy="403267"/>
          </a:xfrm>
        </p:spPr>
        <p:txBody>
          <a:bodyPr/>
          <a:lstStyle/>
          <a:p>
            <a:fld id="{CF7A2BDD-D331-44F0-96AA-4FB4ED497064}" type="slidenum">
              <a:rPr lang="en-US" altLang="ja-JP" smtClean="0">
                <a:solidFill>
                  <a:schemeClr val="bg1">
                    <a:lumMod val="50000"/>
                  </a:schemeClr>
                </a:solidFill>
              </a:rPr>
              <a:pPr/>
              <a:t>14</a:t>
            </a:fld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83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/>
              <a:t>仮説の設定</a:t>
            </a:r>
            <a:endParaRPr lang="ja-JP" altLang="en-US" sz="3200" dirty="0"/>
          </a:p>
        </p:txBody>
      </p:sp>
      <p:sp>
        <p:nvSpPr>
          <p:cNvPr id="8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026220" y="2268463"/>
            <a:ext cx="8424936" cy="3528392"/>
          </a:xfrm>
        </p:spPr>
        <p:txBody>
          <a:bodyPr vert="horz"/>
          <a:lstStyle/>
          <a:p>
            <a:pPr>
              <a:buNone/>
            </a:pPr>
            <a:r>
              <a:rPr lang="ja-JP" altLang="en-US" sz="2800" dirty="0" smtClean="0">
                <a:latin typeface="+mn-ea"/>
              </a:rPr>
              <a:t>「企業の広報活動の特色は、</a:t>
            </a:r>
            <a:endParaRPr lang="en-US" altLang="ja-JP" sz="2800" dirty="0" smtClean="0">
              <a:latin typeface="+mn-ea"/>
            </a:endParaRPr>
          </a:p>
          <a:p>
            <a:pPr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ja-JP" altLang="en-US" sz="2800" dirty="0" smtClean="0">
                <a:latin typeface="+mn-ea"/>
              </a:rPr>
              <a:t>その企業の業種・業態・規模・業績に依存</a:t>
            </a:r>
            <a:r>
              <a:rPr lang="ja-JP" altLang="en-US" sz="2800" dirty="0">
                <a:latin typeface="+mn-ea"/>
              </a:rPr>
              <a:t>する</a:t>
            </a:r>
            <a:r>
              <a:rPr lang="ja-JP" altLang="ja-JP" sz="2800" dirty="0" smtClean="0">
                <a:latin typeface="+mn-ea"/>
              </a:rPr>
              <a:t>」</a:t>
            </a:r>
            <a:endParaRPr lang="en-US" altLang="ja-JP" sz="2800" dirty="0" smtClean="0">
              <a:latin typeface="+mn-ea"/>
            </a:endParaRPr>
          </a:p>
          <a:p>
            <a:pPr>
              <a:buNone/>
            </a:pPr>
            <a:endParaRPr lang="en-US" altLang="ja-JP" sz="2800" dirty="0">
              <a:latin typeface="+mn-ea"/>
            </a:endParaRPr>
          </a:p>
          <a:p>
            <a:pPr>
              <a:buNone/>
            </a:pPr>
            <a:r>
              <a:rPr lang="ja-JP" altLang="en-US" sz="2800" dirty="0" smtClean="0">
                <a:latin typeface="+mn-ea"/>
              </a:rPr>
              <a:t>「事業構想においては、</a:t>
            </a:r>
            <a:endParaRPr lang="en-US" altLang="ja-JP" sz="2800" dirty="0" smtClean="0">
              <a:latin typeface="+mn-ea"/>
            </a:endParaRPr>
          </a:p>
          <a:p>
            <a:pPr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ja-JP" altLang="en-US" sz="2800" dirty="0" smtClean="0">
                <a:latin typeface="+mn-ea"/>
              </a:rPr>
              <a:t>その事業の業種</a:t>
            </a:r>
            <a:r>
              <a:rPr lang="ja-JP" altLang="en-US" sz="2800" dirty="0">
                <a:latin typeface="+mn-ea"/>
              </a:rPr>
              <a:t>・</a:t>
            </a:r>
            <a:r>
              <a:rPr lang="ja-JP" altLang="en-US" sz="2800" dirty="0" smtClean="0">
                <a:latin typeface="+mn-ea"/>
              </a:rPr>
              <a:t>業態</a:t>
            </a:r>
            <a:r>
              <a:rPr lang="ja-JP" altLang="en-US" sz="2800" dirty="0">
                <a:latin typeface="+mn-ea"/>
              </a:rPr>
              <a:t>・</a:t>
            </a:r>
            <a:r>
              <a:rPr lang="ja-JP" altLang="en-US" sz="2800" dirty="0" smtClean="0">
                <a:latin typeface="+mn-ea"/>
              </a:rPr>
              <a:t>規模</a:t>
            </a:r>
            <a:r>
              <a:rPr lang="ja-JP" altLang="en-US" sz="2800" dirty="0">
                <a:latin typeface="+mn-ea"/>
              </a:rPr>
              <a:t>・</a:t>
            </a:r>
            <a:r>
              <a:rPr lang="ja-JP" altLang="en-US" sz="2800" dirty="0" smtClean="0">
                <a:latin typeface="+mn-ea"/>
              </a:rPr>
              <a:t>業績に対して</a:t>
            </a:r>
            <a:endParaRPr lang="en-US" altLang="ja-JP" sz="2800" dirty="0" smtClean="0">
              <a:latin typeface="+mn-ea"/>
            </a:endParaRPr>
          </a:p>
          <a:p>
            <a:pPr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ja-JP" altLang="en-US" sz="2800" dirty="0" smtClean="0">
                <a:latin typeface="+mn-ea"/>
              </a:rPr>
              <a:t>最適な広報活動を選定することが必要である」</a:t>
            </a:r>
            <a:endParaRPr lang="en-US" altLang="ja-JP" sz="2800" dirty="0" smtClean="0">
              <a:latin typeface="+mn-ea"/>
            </a:endParaRPr>
          </a:p>
          <a:p>
            <a:pPr>
              <a:buNone/>
            </a:pPr>
            <a:endParaRPr lang="en-US" altLang="ja-JP" sz="2800" dirty="0">
              <a:latin typeface="+mn-ea"/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5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15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695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/>
              <a:t>広報活動項目の主成分分析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666179" y="1476379"/>
            <a:ext cx="9289033" cy="738640"/>
          </a:xfrm>
          <a:prstGeom prst="rect">
            <a:avLst/>
          </a:prstGeom>
        </p:spPr>
        <p:txBody>
          <a:bodyPr wrap="square" lIns="91413" tIns="45708" rIns="91413" bIns="45708">
            <a:spAutoFit/>
          </a:bodyPr>
          <a:lstStyle/>
          <a:p>
            <a:r>
              <a:rPr lang="ja-JP" altLang="ja-JP" sz="1400" b="1" dirty="0">
                <a:latin typeface="+mj-ea"/>
                <a:ea typeface="+mj-ea"/>
              </a:rPr>
              <a:t>広報活動</a:t>
            </a:r>
            <a:r>
              <a:rPr lang="en-US" altLang="ja-JP" sz="1400" b="1" dirty="0">
                <a:latin typeface="+mj-ea"/>
                <a:ea typeface="+mj-ea"/>
              </a:rPr>
              <a:t>80</a:t>
            </a:r>
            <a:r>
              <a:rPr lang="ja-JP" altLang="ja-JP" sz="1400" b="1" dirty="0">
                <a:latin typeface="+mj-ea"/>
                <a:ea typeface="+mj-ea"/>
              </a:rPr>
              <a:t>項目について主成分分析を行い、十分な因子負荷量を示さない項目を除外していった結果、</a:t>
            </a:r>
            <a:endParaRPr lang="en-US" altLang="ja-JP" sz="1400" b="1" dirty="0">
              <a:latin typeface="+mj-ea"/>
              <a:ea typeface="+mj-ea"/>
            </a:endParaRPr>
          </a:p>
          <a:p>
            <a:r>
              <a:rPr lang="ja-JP" altLang="ja-JP" sz="1400" b="1" dirty="0">
                <a:latin typeface="+mj-ea"/>
                <a:ea typeface="+mj-ea"/>
              </a:rPr>
              <a:t>最終的には</a:t>
            </a:r>
            <a:r>
              <a:rPr lang="en-US" altLang="ja-JP" sz="1400" b="1" dirty="0">
                <a:latin typeface="+mj-ea"/>
                <a:ea typeface="+mj-ea"/>
              </a:rPr>
              <a:t>14</a:t>
            </a:r>
            <a:r>
              <a:rPr lang="ja-JP" altLang="ja-JP" sz="1400" b="1" dirty="0">
                <a:latin typeface="+mj-ea"/>
                <a:ea typeface="+mj-ea"/>
              </a:rPr>
              <a:t>の項目に絞られ、二つの成分が抽出された</a:t>
            </a:r>
            <a:r>
              <a:rPr lang="ja-JP" altLang="en-US" sz="1400" b="1" dirty="0">
                <a:latin typeface="+mj-ea"/>
                <a:ea typeface="+mj-ea"/>
              </a:rPr>
              <a:t>。</a:t>
            </a:r>
            <a:r>
              <a:rPr lang="en-US" altLang="ja-JP" sz="1400" b="1" dirty="0">
                <a:latin typeface="+mj-ea"/>
                <a:ea typeface="+mj-ea"/>
              </a:rPr>
              <a:t>(</a:t>
            </a:r>
            <a:r>
              <a:rPr lang="ja-JP" altLang="ja-JP" sz="1400" b="1" dirty="0">
                <a:latin typeface="+mj-ea"/>
                <a:ea typeface="+mj-ea"/>
              </a:rPr>
              <a:t>累積寄与率は</a:t>
            </a:r>
            <a:r>
              <a:rPr lang="en-US" altLang="ja-JP" sz="1400" b="1" dirty="0">
                <a:latin typeface="+mj-ea"/>
                <a:ea typeface="+mj-ea"/>
              </a:rPr>
              <a:t>41.8</a:t>
            </a:r>
            <a:r>
              <a:rPr lang="ja-JP" altLang="ja-JP" sz="1400" b="1" dirty="0">
                <a:latin typeface="+mj-ea"/>
                <a:ea typeface="+mj-ea"/>
              </a:rPr>
              <a:t>％</a:t>
            </a:r>
            <a:r>
              <a:rPr lang="en-US" altLang="ja-JP" sz="1400" b="1" dirty="0">
                <a:latin typeface="+mj-ea"/>
                <a:ea typeface="+mj-ea"/>
              </a:rPr>
              <a:t>)</a:t>
            </a:r>
          </a:p>
          <a:p>
            <a:r>
              <a:rPr lang="ja-JP" altLang="ja-JP" sz="1400" b="1" dirty="0">
                <a:latin typeface="+mj-ea"/>
                <a:ea typeface="+mj-ea"/>
              </a:rPr>
              <a:t>第一主成分は「戦略思考型広報活動－現場対応型広報活動」を表す成分と言える</a:t>
            </a:r>
            <a:r>
              <a:rPr lang="ja-JP" altLang="ja-JP" sz="1400" b="1" dirty="0" smtClean="0">
                <a:latin typeface="+mj-ea"/>
                <a:ea typeface="+mj-ea"/>
              </a:rPr>
              <a:t>。</a:t>
            </a:r>
            <a:endParaRPr lang="ja-JP" altLang="ja-JP" sz="1400" b="1" dirty="0">
              <a:latin typeface="+mj-ea"/>
              <a:ea typeface="+mj-ea"/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16</a:t>
            </a:fld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761379"/>
              </p:ext>
            </p:extLst>
          </p:nvPr>
        </p:nvGraphicFramePr>
        <p:xfrm>
          <a:off x="1098229" y="2340474"/>
          <a:ext cx="8244914" cy="4510320"/>
        </p:xfrm>
        <a:graphic>
          <a:graphicData uri="http://schemas.openxmlformats.org/drawingml/2006/table">
            <a:tbl>
              <a:tblPr firstRow="1" firstCol="1" bandRow="1"/>
              <a:tblGrid>
                <a:gridCol w="6183201"/>
                <a:gridCol w="1102417"/>
                <a:gridCol w="959296"/>
              </a:tblGrid>
              <a:tr h="26630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ＭＳ Ｐゴシック"/>
                        </a:rPr>
                        <a:t>成分行列</a:t>
                      </a:r>
                      <a:r>
                        <a:rPr lang="en-US" sz="1200" b="1" kern="0" baseline="300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ＭＳ Ｐゴシック"/>
                        </a:rPr>
                        <a:t>a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6630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ＭＳ Ｐゴシック"/>
                        </a:rPr>
                        <a:t>　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ＭＳ Ｐゴシック"/>
                        </a:rPr>
                        <a:t>成分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663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1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2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中・長期的広報戦略・広報計画を作成している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.638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-.153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広報戦略は、経営戦略とリンクしている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.637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-.158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自社の強み、弱みを意識して広報戦略を策定している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.631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.019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重点メディアを設定し、個別の戦略を策定している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.596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.030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トップと広報が情報交換する機会がある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.592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-.105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広報部門が、各事業部門や海外現地法人と定期的に情報交換する仕組みがある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.569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-.061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ソーシャルメディアや</a:t>
                      </a: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Web</a:t>
                      </a: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上で自社に関するモニタリングを継続的に実施している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.554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.430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トップがメディアと懇談する機会を定期的に設けている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.529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-.540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広報部門は、記者クラブと定期的に懇談会などの場を設けている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.504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-.439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トップは定期的にメディアの取材を受けている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.497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-.477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ソーシャルメディア上での自社や業界に関する書きこみ・評判等を分析している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.470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.460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自社</a:t>
                      </a: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HP</a:t>
                      </a: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やソーシャルメディアでの独自目標（</a:t>
                      </a: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ex.PV</a:t>
                      </a: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、いいね！数など）を定めている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.458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.402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ソーシャルメディアを活用した情報発信を行っている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.454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.529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自社</a:t>
                      </a: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Web</a:t>
                      </a: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メディア（商品別サイト、</a:t>
                      </a: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Web</a:t>
                      </a: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コミュニティ、アプリ）を運用している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.431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.301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30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/>
              <a:t>広報活動項目の主成分分析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666179" y="2104727"/>
            <a:ext cx="9289033" cy="307752"/>
          </a:xfrm>
          <a:prstGeom prst="rect">
            <a:avLst/>
          </a:prstGeom>
        </p:spPr>
        <p:txBody>
          <a:bodyPr wrap="square" lIns="91413" tIns="45708" rIns="91413" bIns="45708">
            <a:spAutoFit/>
          </a:bodyPr>
          <a:lstStyle/>
          <a:p>
            <a:r>
              <a:rPr lang="ja-JP" altLang="ja-JP" sz="1400" b="1" dirty="0" smtClean="0">
                <a:latin typeface="+mj-ea"/>
                <a:ea typeface="+mj-ea"/>
              </a:rPr>
              <a:t>第二</a:t>
            </a:r>
            <a:r>
              <a:rPr lang="ja-JP" altLang="ja-JP" sz="1400" b="1" dirty="0">
                <a:latin typeface="+mj-ea"/>
                <a:ea typeface="+mj-ea"/>
              </a:rPr>
              <a:t>主成分は「ネットメディア型広報活動－従来メディア型広報活動」を表す成分と言える。</a:t>
            </a:r>
            <a:endParaRPr lang="ja-JP" altLang="en-US" sz="1400" b="1" dirty="0">
              <a:latin typeface="+mj-ea"/>
              <a:ea typeface="+mj-ea"/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17</a:t>
            </a:fld>
            <a:endParaRPr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362549"/>
              </p:ext>
            </p:extLst>
          </p:nvPr>
        </p:nvGraphicFramePr>
        <p:xfrm>
          <a:off x="1098229" y="2556495"/>
          <a:ext cx="8208912" cy="4608518"/>
        </p:xfrm>
        <a:graphic>
          <a:graphicData uri="http://schemas.openxmlformats.org/drawingml/2006/table">
            <a:tbl>
              <a:tblPr firstRow="1" firstCol="1" bandRow="1"/>
              <a:tblGrid>
                <a:gridCol w="6156203"/>
                <a:gridCol w="1097602"/>
                <a:gridCol w="955107"/>
              </a:tblGrid>
              <a:tr h="27517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ＭＳ Ｐゴシック"/>
                        </a:rPr>
                        <a:t>　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ゴシック"/>
                          <a:cs typeface="ＭＳ Ｐゴシック"/>
                        </a:rPr>
                        <a:t>成分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51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ゴシック"/>
                          <a:ea typeface="ＭＳ 明朝"/>
                          <a:cs typeface="ＭＳ Ｐゴシック"/>
                        </a:rPr>
                        <a:t>1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ゴシック"/>
                          <a:ea typeface="ＭＳ 明朝"/>
                          <a:cs typeface="ＭＳ Ｐゴシック"/>
                        </a:rPr>
                        <a:t>2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ソーシャルメディアを活用した情報発信を行っている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.454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.529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ソーシャルメディア上での自社や業界に関する書きこみ・評判等を分析している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.470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.460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5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ソーシャルメディアや</a:t>
                      </a: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Web</a:t>
                      </a: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上で自社に関するモニタリングを継続的に実施している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.554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.430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自社</a:t>
                      </a: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HP</a:t>
                      </a: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やソーシャルメディアでの独自目標（</a:t>
                      </a: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ex.PV</a:t>
                      </a: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、いいね！数など）を定めている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.458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.402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自社</a:t>
                      </a: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Web</a:t>
                      </a: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メディア（商品別サイト、</a:t>
                      </a: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Web</a:t>
                      </a: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コミュニティ、アプリ）を運用している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.431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.301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重点メディアを設定し、個別の戦略を策定している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.596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.030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自社の強み、弱みを意識して広報戦略を策定している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.631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.019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広報部門が、各事業部門や海外現地法人と定期的に情報交換する仕組みがある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.569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-.061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トップと広報が情報交換する機会がある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.592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-.105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中・長期的広報戦略・広報計画を作成している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.638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-.153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広報戦略は、経営戦略とリンクしている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.637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-.158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広報部門は、記者クラブと定期的に懇談会などの場を設けている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.504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-.439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トップは定期的にメディアの取材を受けている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.497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-.477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トップがメディアと懇談する機会を定期的に設けている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.529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-.540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78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因子抽出法</a:t>
                      </a: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: </a:t>
                      </a: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主成分分析</a:t>
                      </a: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  a. 2 </a:t>
                      </a: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個の成分が抽出されました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58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sz="3200" dirty="0"/>
              <a:t>主成分による四象限別企業特性</a:t>
            </a:r>
            <a:endParaRPr lang="ja-JP" altLang="en-US" sz="3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666180" y="1620392"/>
            <a:ext cx="5976664" cy="738640"/>
          </a:xfrm>
          <a:prstGeom prst="rect">
            <a:avLst/>
          </a:prstGeom>
        </p:spPr>
        <p:txBody>
          <a:bodyPr wrap="square" lIns="91413" tIns="45708" rIns="91413" bIns="45708">
            <a:spAutoFit/>
          </a:bodyPr>
          <a:lstStyle/>
          <a:p>
            <a:r>
              <a:rPr lang="ja-JP" altLang="ja-JP" sz="1400" b="1" dirty="0"/>
              <a:t>第一主成分「戦略思考型広報活動－現場対応型広報活動」と</a:t>
            </a:r>
            <a:endParaRPr lang="en-US" altLang="ja-JP" sz="1400" b="1" dirty="0"/>
          </a:p>
          <a:p>
            <a:r>
              <a:rPr lang="ja-JP" altLang="ja-JP" sz="1400" b="1" dirty="0"/>
              <a:t>第二主成分「ネットメディア型広報活動－従来メディア型広報活動」を</a:t>
            </a:r>
            <a:endParaRPr lang="en-US" altLang="ja-JP" sz="1400" b="1" dirty="0"/>
          </a:p>
          <a:p>
            <a:r>
              <a:rPr lang="ja-JP" altLang="ja-JP" sz="1400" b="1" dirty="0"/>
              <a:t>二軸と</a:t>
            </a:r>
            <a:r>
              <a:rPr lang="ja-JP" altLang="ja-JP" sz="1400" b="1" dirty="0" smtClean="0"/>
              <a:t>して</a:t>
            </a:r>
            <a:r>
              <a:rPr lang="ja-JP" altLang="en-US" sz="1400" b="1" dirty="0" smtClean="0"/>
              <a:t>マッピングする。</a:t>
            </a:r>
            <a:endParaRPr lang="ja-JP" altLang="ja-JP" sz="1400" b="1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0864"/>
            <a:ext cx="184676" cy="41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3" tIns="45708" rIns="91413" bIns="45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18</a:t>
            </a:fld>
            <a:endParaRPr lang="ja-JP" altLang="en-US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6066780" y="6444931"/>
            <a:ext cx="3312368" cy="288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40" tIns="52121" rIns="104240" bIns="52121" numCol="1" anchor="ctr" anchorCtr="0" compatLnSpc="1">
            <a:prstTxWarp prst="textNoShape">
              <a:avLst/>
            </a:prstTxWarp>
          </a:bodyPr>
          <a:lstStyle>
            <a:lvl1pPr algn="l" defTabSz="1042620" rtl="0" fontAlgn="base">
              <a:spcBef>
                <a:spcPct val="0"/>
              </a:spcBef>
              <a:spcAft>
                <a:spcPct val="0"/>
              </a:spcAft>
              <a:defRPr kumimoji="1"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040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077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116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154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/>
            <a:r>
              <a:rPr lang="ja-JP" altLang="ja-JP" sz="1200" b="1" dirty="0"/>
              <a:t>主成分による四象限別企業特性</a:t>
            </a:r>
            <a:r>
              <a:rPr lang="ja-JP" altLang="en-US" sz="1200" b="1" dirty="0"/>
              <a:t>：筆者作成</a:t>
            </a:r>
            <a:endParaRPr lang="ja-JP" altLang="ja-JP" sz="1200" b="1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2128793" y="2772519"/>
            <a:ext cx="6026219" cy="3341985"/>
            <a:chOff x="1619672" y="1772816"/>
            <a:chExt cx="6026219" cy="3341985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3538" y="1821738"/>
              <a:ext cx="4584700" cy="2755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テキスト ボックス 10"/>
            <p:cNvSpPr txBox="1"/>
            <p:nvPr/>
          </p:nvSpPr>
          <p:spPr>
            <a:xfrm>
              <a:off x="6948264" y="3203740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b="1" dirty="0" smtClean="0">
                  <a:latin typeface="+mn-ea"/>
                </a:rPr>
                <a:t>第一主成分</a:t>
              </a:r>
              <a:endParaRPr kumimoji="1" lang="en-US" altLang="ja-JP" sz="800" b="1" dirty="0" smtClean="0">
                <a:latin typeface="+mn-ea"/>
              </a:endParaRPr>
            </a:p>
            <a:p>
              <a:r>
                <a:rPr lang="ja-JP" altLang="en-US" sz="800" b="1" dirty="0" smtClean="0">
                  <a:latin typeface="+mn-ea"/>
                </a:rPr>
                <a:t>戦略思考型</a:t>
              </a:r>
              <a:endParaRPr kumimoji="1" lang="ja-JP" altLang="en-US" sz="800" b="1" dirty="0">
                <a:latin typeface="+mn-ea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3856485" y="1938318"/>
              <a:ext cx="8595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b="1" dirty="0" smtClean="0">
                  <a:latin typeface="+mn-ea"/>
                </a:rPr>
                <a:t>第二主成分</a:t>
              </a:r>
              <a:endParaRPr kumimoji="1" lang="en-US" altLang="ja-JP" sz="800" b="1" dirty="0" smtClean="0">
                <a:latin typeface="+mn-ea"/>
              </a:endParaRPr>
            </a:p>
            <a:p>
              <a:r>
                <a:rPr lang="ja-JP" altLang="ja-JP" sz="800" b="1" dirty="0" smtClean="0">
                  <a:latin typeface="+mn-ea"/>
                </a:rPr>
                <a:t>ネットメディア</a:t>
              </a:r>
              <a:r>
                <a:rPr lang="ja-JP" altLang="en-US" sz="800" b="1" dirty="0" smtClean="0">
                  <a:latin typeface="+mn-ea"/>
                </a:rPr>
                <a:t>型</a:t>
              </a:r>
              <a:endParaRPr kumimoji="1" lang="ja-JP" altLang="en-US" sz="800" b="1" dirty="0">
                <a:latin typeface="+mn-ea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821219" y="4392812"/>
              <a:ext cx="89479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0" b="1" dirty="0" smtClean="0">
                  <a:latin typeface="+mn-ea"/>
                </a:rPr>
                <a:t>従来</a:t>
              </a:r>
              <a:r>
                <a:rPr lang="ja-JP" altLang="ja-JP" sz="800" b="1" dirty="0" smtClean="0">
                  <a:latin typeface="+mn-ea"/>
                </a:rPr>
                <a:t>メディア</a:t>
              </a:r>
              <a:r>
                <a:rPr lang="ja-JP" altLang="en-US" sz="800" b="1" dirty="0" smtClean="0">
                  <a:latin typeface="+mn-ea"/>
                </a:rPr>
                <a:t>型</a:t>
              </a:r>
              <a:r>
                <a:rPr kumimoji="1" lang="ja-JP" altLang="en-US" sz="800" b="1" dirty="0" smtClean="0">
                  <a:latin typeface="+mn-ea"/>
                </a:rPr>
                <a:t>　</a:t>
              </a:r>
              <a:endParaRPr kumimoji="1" lang="ja-JP" altLang="en-US" sz="800" b="1" dirty="0">
                <a:latin typeface="+mn-ea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642125" y="3292650"/>
              <a:ext cx="69762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0" b="1" dirty="0">
                  <a:latin typeface="+mn-ea"/>
                </a:rPr>
                <a:t>現場</a:t>
              </a:r>
              <a:r>
                <a:rPr kumimoji="1" lang="ja-JP" altLang="en-US" sz="800" b="1" dirty="0" smtClean="0">
                  <a:latin typeface="+mn-ea"/>
                </a:rPr>
                <a:t>対応型</a:t>
              </a:r>
              <a:endParaRPr kumimoji="1" lang="ja-JP" altLang="en-US" sz="800" b="1" dirty="0">
                <a:latin typeface="+mn-ea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5436096" y="1772816"/>
              <a:ext cx="2169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ja-JP" altLang="en-US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第一象限</a:t>
              </a:r>
              <a:endPara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kumimoji="1" lang="ja-JP" altLang="en-US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戦略思考・ネットメディア型企業</a:t>
              </a:r>
              <a:endPara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5436096" y="4653136"/>
              <a:ext cx="21550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戦略思考・従来メディア型企業</a:t>
              </a:r>
              <a:endPara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r"/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第四象限</a:t>
              </a:r>
              <a:endPara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619672" y="1772816"/>
              <a:ext cx="2169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第二象限</a:t>
              </a:r>
              <a:endPara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現場対応・ネットメディア</a:t>
              </a:r>
              <a:r>
                <a:rPr kumimoji="1" lang="ja-JP" altLang="en-US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型企業</a:t>
              </a:r>
              <a:endPara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9" name="円弧 18"/>
            <p:cNvSpPr/>
            <p:nvPr/>
          </p:nvSpPr>
          <p:spPr>
            <a:xfrm rot="10800000">
              <a:off x="2217440" y="1772816"/>
              <a:ext cx="914400" cy="914400"/>
            </a:xfrm>
            <a:prstGeom prst="arc">
              <a:avLst>
                <a:gd name="adj1" fmla="val 16071543"/>
                <a:gd name="adj2" fmla="val 0"/>
              </a:avLst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弧 19"/>
            <p:cNvSpPr/>
            <p:nvPr/>
          </p:nvSpPr>
          <p:spPr>
            <a:xfrm rot="5400000">
              <a:off x="6119232" y="1772816"/>
              <a:ext cx="914400" cy="914400"/>
            </a:xfrm>
            <a:prstGeom prst="arc">
              <a:avLst>
                <a:gd name="adj1" fmla="val 16071543"/>
                <a:gd name="adj2" fmla="val 0"/>
              </a:avLst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弧 20"/>
            <p:cNvSpPr/>
            <p:nvPr/>
          </p:nvSpPr>
          <p:spPr>
            <a:xfrm>
              <a:off x="6119232" y="4179295"/>
              <a:ext cx="914400" cy="914400"/>
            </a:xfrm>
            <a:prstGeom prst="arc">
              <a:avLst>
                <a:gd name="adj1" fmla="val 16071543"/>
                <a:gd name="adj2" fmla="val 0"/>
              </a:avLst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636376" y="4653136"/>
              <a:ext cx="21339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現場対応・従来メディア</a:t>
              </a:r>
              <a:r>
                <a:rPr kumimoji="1" lang="ja-JP" altLang="en-US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型企業</a:t>
              </a:r>
              <a:endPara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第三象限</a:t>
              </a:r>
              <a:endPara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3" name="円弧 22"/>
            <p:cNvSpPr/>
            <p:nvPr/>
          </p:nvSpPr>
          <p:spPr>
            <a:xfrm rot="16200000">
              <a:off x="2234531" y="4170784"/>
              <a:ext cx="914400" cy="914400"/>
            </a:xfrm>
            <a:prstGeom prst="arc">
              <a:avLst>
                <a:gd name="adj1" fmla="val 16071543"/>
                <a:gd name="adj2" fmla="val 0"/>
              </a:avLst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2691731" y="2348880"/>
              <a:ext cx="1513098" cy="9955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2691246" y="3391176"/>
              <a:ext cx="1513098" cy="97392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4257400" y="2348880"/>
              <a:ext cx="2306158" cy="9955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4254690" y="3398818"/>
              <a:ext cx="2316442" cy="96628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7839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/>
              <a:t>業種</a:t>
            </a:r>
            <a:r>
              <a:rPr lang="ja-JP" altLang="ja-JP" sz="3200" dirty="0" smtClean="0"/>
              <a:t>に</a:t>
            </a:r>
            <a:r>
              <a:rPr lang="ja-JP" altLang="ja-JP" sz="3200" dirty="0"/>
              <a:t>よる四象限別企業特性</a:t>
            </a:r>
            <a:endParaRPr lang="ja-JP" altLang="en-US" sz="32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0864"/>
            <a:ext cx="184676" cy="41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3" tIns="45708" rIns="91413" bIns="45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51402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19</a:t>
            </a:fld>
            <a:endParaRPr lang="ja-JP" altLang="en-US" dirty="0"/>
          </a:p>
        </p:txBody>
      </p:sp>
      <p:pic>
        <p:nvPicPr>
          <p:cNvPr id="64" name="図 6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1692399"/>
            <a:ext cx="9217024" cy="49685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645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sz="3200" dirty="0"/>
              <a:t>目次</a:t>
            </a:r>
            <a:endParaRPr lang="ja-JP" altLang="ja-JP" sz="3200" b="1" dirty="0"/>
          </a:p>
        </p:txBody>
      </p:sp>
      <p:sp>
        <p:nvSpPr>
          <p:cNvPr id="8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178348" y="2124451"/>
            <a:ext cx="6840760" cy="4248468"/>
          </a:xfrm>
        </p:spPr>
        <p:txBody>
          <a:bodyPr vert="horz"/>
          <a:lstStyle/>
          <a:p>
            <a:pPr marL="0" indent="0">
              <a:buNone/>
            </a:pPr>
            <a:r>
              <a:rPr lang="en-US" altLang="ja-JP" sz="2400" b="1" dirty="0">
                <a:latin typeface="+mn-ea"/>
              </a:rPr>
              <a:t>１</a:t>
            </a:r>
            <a:r>
              <a:rPr lang="en-US" altLang="ja-JP" sz="2400" b="1" dirty="0" smtClean="0">
                <a:latin typeface="+mn-ea"/>
              </a:rPr>
              <a:t>、パブリックリレーションズ</a:t>
            </a:r>
            <a:r>
              <a:rPr lang="ja-JP" altLang="en-US" sz="2400" b="1" dirty="0" smtClean="0">
                <a:latin typeface="+mn-ea"/>
              </a:rPr>
              <a:t>の概要</a:t>
            </a:r>
            <a:endParaRPr lang="ja-JP" altLang="ja-JP" sz="2400" b="1" dirty="0">
              <a:latin typeface="+mn-ea"/>
            </a:endParaRPr>
          </a:p>
          <a:p>
            <a:pPr marL="0" indent="0">
              <a:buNone/>
            </a:pPr>
            <a:endParaRPr lang="ja-JP" altLang="ja-JP" sz="24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２</a:t>
            </a:r>
            <a:r>
              <a:rPr lang="en-US" altLang="ja-JP" sz="2400" b="1" dirty="0" smtClean="0">
                <a:latin typeface="+mn-ea"/>
              </a:rPr>
              <a:t>、</a:t>
            </a:r>
            <a:r>
              <a:rPr lang="ja-JP" altLang="en-US" sz="2400" b="1" dirty="0" smtClean="0">
                <a:latin typeface="+mn-ea"/>
              </a:rPr>
              <a:t>企業広報力調査の概要</a:t>
            </a:r>
            <a:endParaRPr lang="en-US" altLang="ja-JP" sz="2400" b="1" dirty="0" smtClean="0">
              <a:latin typeface="+mn-ea"/>
            </a:endParaRPr>
          </a:p>
          <a:p>
            <a:pPr marL="0" indent="0">
              <a:buNone/>
            </a:pPr>
            <a:endParaRPr lang="en-US" altLang="ja-JP" sz="2400" b="1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400" b="1" dirty="0" smtClean="0">
                <a:latin typeface="+mn-ea"/>
              </a:rPr>
              <a:t>３、オクトパスモデルの類型化</a:t>
            </a:r>
            <a:endParaRPr lang="en-US" altLang="ja-JP" sz="2400" b="1" dirty="0" smtClean="0">
              <a:latin typeface="+mn-ea"/>
            </a:endParaRPr>
          </a:p>
          <a:p>
            <a:pPr marL="0" indent="0">
              <a:buNone/>
            </a:pPr>
            <a:endParaRPr lang="en-US" altLang="ja-JP" sz="24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2400" b="1" dirty="0" smtClean="0">
                <a:latin typeface="+mn-ea"/>
              </a:rPr>
              <a:t>４、広報活動の４類型化</a:t>
            </a:r>
            <a:endParaRPr lang="en-US" altLang="ja-JP" sz="2400" b="1" dirty="0">
              <a:latin typeface="+mn-ea"/>
            </a:endParaRPr>
          </a:p>
          <a:p>
            <a:pPr marL="0" indent="0">
              <a:buNone/>
            </a:pPr>
            <a:endParaRPr lang="ja-JP" altLang="ja-JP" sz="24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５</a:t>
            </a:r>
            <a:r>
              <a:rPr lang="en-US" altLang="ja-JP" sz="2400" b="1" dirty="0" smtClean="0">
                <a:latin typeface="+mn-ea"/>
              </a:rPr>
              <a:t>、</a:t>
            </a:r>
            <a:r>
              <a:rPr lang="ja-JP" altLang="en-US" sz="2400" b="1" dirty="0" smtClean="0">
                <a:latin typeface="+mn-ea"/>
              </a:rPr>
              <a:t>分析と考察</a:t>
            </a:r>
            <a:endParaRPr lang="en-US" altLang="ja-JP" sz="2400" b="1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/>
              <a:t>業種</a:t>
            </a:r>
            <a:r>
              <a:rPr lang="ja-JP" altLang="ja-JP" sz="3200" dirty="0" smtClean="0"/>
              <a:t>に</a:t>
            </a:r>
            <a:r>
              <a:rPr lang="ja-JP" altLang="ja-JP" sz="3200" dirty="0"/>
              <a:t>よる四象限別企業特性</a:t>
            </a:r>
            <a:endParaRPr lang="ja-JP" altLang="en-US" sz="32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0864"/>
            <a:ext cx="184676" cy="41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3" tIns="45708" rIns="91413" bIns="45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51402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20</a:t>
            </a:fld>
            <a:endParaRPr lang="ja-JP" altLang="en-US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6354812" y="7107865"/>
            <a:ext cx="3312368" cy="288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40" tIns="52121" rIns="104240" bIns="52121" numCol="1" anchor="ctr" anchorCtr="0" compatLnSpc="1">
            <a:prstTxWarp prst="textNoShape">
              <a:avLst/>
            </a:prstTxWarp>
          </a:bodyPr>
          <a:lstStyle>
            <a:lvl1pPr algn="l" defTabSz="1042620" rtl="0" fontAlgn="base">
              <a:spcBef>
                <a:spcPct val="0"/>
              </a:spcBef>
              <a:spcAft>
                <a:spcPct val="0"/>
              </a:spcAft>
              <a:defRPr kumimoji="1"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040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077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116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154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/>
            <a:r>
              <a:rPr lang="ja-JP" altLang="ja-JP" sz="1200" b="1" dirty="0"/>
              <a:t>主成分による四象限別企業特性</a:t>
            </a:r>
            <a:r>
              <a:rPr lang="ja-JP" altLang="en-US" sz="1200" b="1" dirty="0"/>
              <a:t>：</a:t>
            </a:r>
            <a:r>
              <a:rPr lang="ja-JP" altLang="en-US" sz="1200" b="1" dirty="0" smtClean="0"/>
              <a:t>筆者作成</a:t>
            </a:r>
            <a:endParaRPr lang="ja-JP" altLang="ja-JP" sz="1200" b="1" dirty="0"/>
          </a:p>
        </p:txBody>
      </p:sp>
      <p:graphicFrame>
        <p:nvGraphicFramePr>
          <p:cNvPr id="57" name="グラフ 56"/>
          <p:cNvGraphicFramePr/>
          <p:nvPr>
            <p:extLst>
              <p:ext uri="{D42A27DB-BD31-4B8C-83A1-F6EECF244321}">
                <p14:modId xmlns:p14="http://schemas.microsoft.com/office/powerpoint/2010/main" val="676313950"/>
              </p:ext>
            </p:extLst>
          </p:nvPr>
        </p:nvGraphicFramePr>
        <p:xfrm>
          <a:off x="738188" y="1836415"/>
          <a:ext cx="907300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角丸四角形 13"/>
          <p:cNvSpPr/>
          <p:nvPr/>
        </p:nvSpPr>
        <p:spPr>
          <a:xfrm>
            <a:off x="1479534" y="2175189"/>
            <a:ext cx="838485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サービス</a:t>
            </a:r>
            <a:endParaRPr kumimoji="1" lang="ja-JP" altLang="en-US" sz="1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475197" y="6116786"/>
            <a:ext cx="838485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B2B</a:t>
            </a:r>
            <a:endParaRPr kumimoji="1" lang="ja-JP" altLang="en-US" sz="1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8010996" y="2175306"/>
            <a:ext cx="936581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B2C</a:t>
            </a:r>
            <a:endParaRPr kumimoji="1" lang="ja-JP" altLang="en-US" sz="1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8038483" y="6120341"/>
            <a:ext cx="936582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製造</a:t>
            </a:r>
            <a:endParaRPr kumimoji="1" lang="ja-JP" altLang="en-US" sz="11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919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/>
              <a:t>考察</a:t>
            </a:r>
            <a:endParaRPr lang="ja-JP" altLang="en-US" sz="3200" dirty="0"/>
          </a:p>
        </p:txBody>
      </p:sp>
      <p:sp>
        <p:nvSpPr>
          <p:cNvPr id="8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38188" y="1692399"/>
            <a:ext cx="9145016" cy="5184576"/>
          </a:xfrm>
        </p:spPr>
        <p:txBody>
          <a:bodyPr vert="horz"/>
          <a:lstStyle/>
          <a:p>
            <a:r>
              <a:rPr lang="ja-JP" altLang="en-US" sz="2800" b="1" dirty="0"/>
              <a:t>製造業、</a:t>
            </a:r>
            <a:r>
              <a:rPr lang="en-US" altLang="ja-JP" sz="2800" b="1" dirty="0"/>
              <a:t>B2C</a:t>
            </a:r>
            <a:r>
              <a:rPr lang="ja-JP" altLang="en-US" sz="2800" b="1" dirty="0"/>
              <a:t>においては戦略思考型</a:t>
            </a:r>
            <a:r>
              <a:rPr lang="ja-JP" altLang="en-US" sz="2800" b="1" dirty="0" smtClean="0"/>
              <a:t>広報、サービス業、　</a:t>
            </a:r>
            <a:r>
              <a:rPr lang="en-US" altLang="ja-JP" sz="2800" b="1" dirty="0" smtClean="0"/>
              <a:t>B</a:t>
            </a:r>
            <a:r>
              <a:rPr lang="ja-JP" altLang="en-US" sz="2800" b="1" dirty="0"/>
              <a:t>２</a:t>
            </a:r>
            <a:r>
              <a:rPr lang="en-US" altLang="ja-JP" sz="2800" b="1" dirty="0"/>
              <a:t>B</a:t>
            </a:r>
            <a:r>
              <a:rPr lang="ja-JP" altLang="en-US" sz="2800" b="1" dirty="0"/>
              <a:t>においては現場対応型</a:t>
            </a:r>
            <a:r>
              <a:rPr lang="ja-JP" altLang="en-US" sz="2800" b="1" dirty="0" smtClean="0"/>
              <a:t>広報が</a:t>
            </a:r>
            <a:r>
              <a:rPr lang="ja-JP" altLang="en-US" sz="2800" b="1" dirty="0"/>
              <a:t>行われて</a:t>
            </a:r>
            <a:r>
              <a:rPr lang="ja-JP" altLang="en-US" sz="2800" b="1" dirty="0" smtClean="0"/>
              <a:t>いるように　みえる。</a:t>
            </a:r>
            <a:endParaRPr lang="en-US" altLang="ja-JP" sz="2800" b="1" dirty="0"/>
          </a:p>
          <a:p>
            <a:r>
              <a:rPr lang="ja-JP" altLang="en-US" sz="2800" b="1" dirty="0" smtClean="0"/>
              <a:t>サービス業、</a:t>
            </a:r>
            <a:r>
              <a:rPr lang="en-US" altLang="ja-JP" sz="2800" b="1" dirty="0"/>
              <a:t>B</a:t>
            </a:r>
            <a:r>
              <a:rPr lang="ja-JP" altLang="en-US" sz="2800" b="1" dirty="0" smtClean="0"/>
              <a:t>２</a:t>
            </a:r>
            <a:r>
              <a:rPr lang="en-US" altLang="ja-JP" sz="2800" b="1" dirty="0"/>
              <a:t>C</a:t>
            </a:r>
            <a:r>
              <a:rPr lang="ja-JP" altLang="en-US" sz="2800" b="1" dirty="0" smtClean="0"/>
              <a:t>においては、デジタルメディアが活用され、製造業、</a:t>
            </a:r>
            <a:r>
              <a:rPr lang="en-US" altLang="ja-JP" sz="2800" b="1" dirty="0" smtClean="0"/>
              <a:t>B2B</a:t>
            </a:r>
            <a:r>
              <a:rPr lang="ja-JP" altLang="en-US" sz="2800" b="1" dirty="0" smtClean="0"/>
              <a:t>においては従来メディアが活用されているようにみえる</a:t>
            </a:r>
            <a:r>
              <a:rPr lang="ja-JP" altLang="ja-JP" sz="2800" b="1" dirty="0" smtClean="0"/>
              <a:t>。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しかし、建設、鉄鋼・非鉄</a:t>
            </a:r>
            <a:r>
              <a:rPr lang="ja-JP" altLang="en-US" sz="2800" b="1" dirty="0" smtClean="0">
                <a:latin typeface="+mn-ea"/>
              </a:rPr>
              <a:t>金属、</a:t>
            </a:r>
            <a:r>
              <a:rPr lang="ja-JP" altLang="en-US" sz="2800" b="1" dirty="0">
                <a:latin typeface="+mn-ea"/>
              </a:rPr>
              <a:t>輸送用機器・精密</a:t>
            </a:r>
            <a:r>
              <a:rPr lang="ja-JP" altLang="en-US" sz="2800" b="1" dirty="0" smtClean="0">
                <a:latin typeface="+mn-ea"/>
              </a:rPr>
              <a:t>機器、運輸・倉庫、等の</a:t>
            </a:r>
            <a:r>
              <a:rPr lang="ja-JP" altLang="en-US" sz="2800" b="1" dirty="0">
                <a:latin typeface="+mn-ea"/>
              </a:rPr>
              <a:t>業種</a:t>
            </a:r>
            <a:r>
              <a:rPr lang="ja-JP" altLang="en-US" sz="2800" b="1" dirty="0" smtClean="0">
                <a:latin typeface="+mn-ea"/>
              </a:rPr>
              <a:t>は特定の象限に偏り、広報活動に特徴があるが、他の業種では４象限に分散して明確な特徴は見られない。</a:t>
            </a:r>
            <a:endParaRPr lang="en-US" altLang="ja-JP" sz="2800" b="1" dirty="0">
              <a:latin typeface="+mn-ea"/>
            </a:endParaRPr>
          </a:p>
          <a:p>
            <a:r>
              <a:rPr lang="ja-JP" altLang="en-US" sz="2800" b="1" dirty="0" smtClean="0">
                <a:latin typeface="+mn-ea"/>
              </a:rPr>
              <a:t>結局、業種、業態においては一部で特徴的な広報活動パターンが見られるが、他の多くでそれは見られない。</a:t>
            </a:r>
            <a:endParaRPr lang="ja-JP" altLang="en-US" sz="2800" b="1" dirty="0">
              <a:latin typeface="+mn-ea"/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5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21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972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/>
              <a:t>主成分と財務指標の相関分析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666179" y="1620392"/>
            <a:ext cx="9289033" cy="738640"/>
          </a:xfrm>
          <a:prstGeom prst="rect">
            <a:avLst/>
          </a:prstGeom>
        </p:spPr>
        <p:txBody>
          <a:bodyPr wrap="square" lIns="91413" tIns="45708" rIns="91413" bIns="45708">
            <a:spAutoFit/>
          </a:bodyPr>
          <a:lstStyle/>
          <a:p>
            <a:r>
              <a:rPr lang="ja-JP" altLang="ja-JP" sz="1400" b="1" dirty="0"/>
              <a:t>第一主成分「戦略思考型広報活動－現場対応型広報活動」は</a:t>
            </a:r>
            <a:r>
              <a:rPr lang="ja-JP" altLang="en-US" sz="1400" b="1" dirty="0"/>
              <a:t>、</a:t>
            </a:r>
            <a:endParaRPr lang="en-US" altLang="ja-JP" sz="1400" b="1" dirty="0"/>
          </a:p>
          <a:p>
            <a:r>
              <a:rPr lang="en-US" altLang="ja-JP" sz="1400" b="1" dirty="0"/>
              <a:t>ROA</a:t>
            </a:r>
            <a:r>
              <a:rPr lang="ja-JP" altLang="ja-JP" sz="1400" b="1" dirty="0" err="1"/>
              <a:t>、</a:t>
            </a:r>
            <a:r>
              <a:rPr lang="en-US" altLang="ja-JP" sz="1400" b="1" dirty="0"/>
              <a:t>PBR</a:t>
            </a:r>
            <a:r>
              <a:rPr lang="ja-JP" altLang="ja-JP" sz="1400" b="1" dirty="0" err="1"/>
              <a:t>、</a:t>
            </a:r>
            <a:r>
              <a:rPr lang="ja-JP" altLang="ja-JP" sz="1400" b="1" dirty="0"/>
              <a:t>使用総資本、売上高、事業利益、営業利益、いずれもと正の相関がある</a:t>
            </a:r>
            <a:r>
              <a:rPr lang="ja-JP" altLang="ja-JP" sz="1400" b="1" dirty="0" smtClean="0"/>
              <a:t>。</a:t>
            </a:r>
            <a:endParaRPr lang="en-US" altLang="ja-JP" sz="1400" b="1" dirty="0" smtClean="0"/>
          </a:p>
          <a:p>
            <a:endParaRPr lang="en-US" altLang="ja-JP" sz="1400" b="1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0864"/>
            <a:ext cx="184676" cy="41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3" tIns="45708" rIns="91413" bIns="45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6786860" y="5407222"/>
            <a:ext cx="2808312" cy="461641"/>
          </a:xfrm>
          <a:prstGeom prst="rect">
            <a:avLst/>
          </a:prstGeom>
        </p:spPr>
        <p:txBody>
          <a:bodyPr wrap="square" lIns="91413" tIns="45708" rIns="91413" bIns="45708">
            <a:spAutoFit/>
          </a:bodyPr>
          <a:lstStyle/>
          <a:p>
            <a:r>
              <a:rPr lang="en-US" altLang="ja-JP" sz="1200" dirty="0">
                <a:latin typeface="+mn-ea"/>
                <a:ea typeface="+mn-ea"/>
              </a:rPr>
              <a:t>**. </a:t>
            </a:r>
            <a:r>
              <a:rPr lang="ja-JP" altLang="ja-JP" sz="1200" dirty="0">
                <a:latin typeface="+mn-ea"/>
                <a:ea typeface="+mn-ea"/>
              </a:rPr>
              <a:t>相関係数は</a:t>
            </a:r>
            <a:r>
              <a:rPr lang="en-US" altLang="ja-JP" sz="1200" dirty="0">
                <a:latin typeface="+mn-ea"/>
                <a:ea typeface="+mn-ea"/>
              </a:rPr>
              <a:t> 1% </a:t>
            </a:r>
            <a:r>
              <a:rPr lang="ja-JP" altLang="ja-JP" sz="1200" dirty="0">
                <a:latin typeface="+mn-ea"/>
                <a:ea typeface="+mn-ea"/>
              </a:rPr>
              <a:t>水準で有意</a:t>
            </a:r>
            <a:r>
              <a:rPr lang="en-US" altLang="ja-JP" sz="1200" dirty="0">
                <a:latin typeface="+mn-ea"/>
                <a:ea typeface="+mn-ea"/>
              </a:rPr>
              <a:t> (</a:t>
            </a:r>
            <a:r>
              <a:rPr lang="ja-JP" altLang="ja-JP" sz="1200" dirty="0">
                <a:latin typeface="+mn-ea"/>
                <a:ea typeface="+mn-ea"/>
              </a:rPr>
              <a:t>両側</a:t>
            </a:r>
            <a:r>
              <a:rPr lang="en-US" altLang="ja-JP" sz="1200" dirty="0">
                <a:latin typeface="+mn-ea"/>
                <a:ea typeface="+mn-ea"/>
              </a:rPr>
              <a:t>) </a:t>
            </a:r>
            <a:endParaRPr lang="en-US" altLang="ja-JP" sz="1200" dirty="0" smtClean="0">
              <a:latin typeface="+mn-ea"/>
              <a:ea typeface="+mn-ea"/>
            </a:endParaRPr>
          </a:p>
          <a:p>
            <a:r>
              <a:rPr lang="ja-JP" altLang="ja-JP" sz="1200" dirty="0">
                <a:latin typeface="+mn-ea"/>
                <a:ea typeface="+mn-ea"/>
              </a:rPr>
              <a:t>　</a:t>
            </a:r>
            <a:r>
              <a:rPr lang="en-US" altLang="ja-JP" sz="1200" dirty="0">
                <a:latin typeface="+mn-ea"/>
                <a:ea typeface="+mn-ea"/>
              </a:rPr>
              <a:t>*. </a:t>
            </a:r>
            <a:r>
              <a:rPr lang="ja-JP" altLang="ja-JP" sz="1200" dirty="0">
                <a:latin typeface="+mn-ea"/>
                <a:ea typeface="+mn-ea"/>
              </a:rPr>
              <a:t>相関係数は</a:t>
            </a:r>
            <a:r>
              <a:rPr lang="en-US" altLang="ja-JP" sz="1200" dirty="0">
                <a:latin typeface="+mn-ea"/>
                <a:ea typeface="+mn-ea"/>
              </a:rPr>
              <a:t> 5% </a:t>
            </a:r>
            <a:r>
              <a:rPr lang="ja-JP" altLang="ja-JP" sz="1200" dirty="0">
                <a:latin typeface="+mn-ea"/>
                <a:ea typeface="+mn-ea"/>
              </a:rPr>
              <a:t>水準で有意</a:t>
            </a:r>
            <a:r>
              <a:rPr lang="en-US" altLang="ja-JP" sz="1200" dirty="0">
                <a:latin typeface="+mn-ea"/>
                <a:ea typeface="+mn-ea"/>
              </a:rPr>
              <a:t> (</a:t>
            </a:r>
            <a:r>
              <a:rPr lang="ja-JP" altLang="ja-JP" sz="1200" dirty="0">
                <a:latin typeface="+mn-ea"/>
                <a:ea typeface="+mn-ea"/>
              </a:rPr>
              <a:t>両側</a:t>
            </a:r>
            <a:r>
              <a:rPr lang="en-US" altLang="ja-JP" sz="1200" dirty="0">
                <a:latin typeface="+mn-ea"/>
                <a:ea typeface="+mn-ea"/>
              </a:rPr>
              <a:t>)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22</a:t>
            </a:fld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090943"/>
              </p:ext>
            </p:extLst>
          </p:nvPr>
        </p:nvGraphicFramePr>
        <p:xfrm>
          <a:off x="1034352" y="3139702"/>
          <a:ext cx="8560820" cy="2297113"/>
        </p:xfrm>
        <a:graphic>
          <a:graphicData uri="http://schemas.openxmlformats.org/drawingml/2006/table">
            <a:tbl>
              <a:tblPr/>
              <a:tblGrid>
                <a:gridCol w="856082"/>
                <a:gridCol w="856082"/>
                <a:gridCol w="856082"/>
                <a:gridCol w="856082"/>
                <a:gridCol w="856082"/>
                <a:gridCol w="856082"/>
                <a:gridCol w="856082"/>
                <a:gridCol w="856082"/>
                <a:gridCol w="856082"/>
                <a:gridCol w="856082"/>
              </a:tblGrid>
              <a:tr h="464063">
                <a:tc gridSpan="2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　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第一主成分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第二主成分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ROA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PBR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使用総資本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売上高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事業利益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営業利益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298">
                <a:tc rowSpan="3">
                  <a:txBody>
                    <a:bodyPr/>
                    <a:lstStyle/>
                    <a:p>
                      <a:pPr algn="l" fontAlgn="t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第一主成分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Pearson 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の相関係数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.101</a:t>
                      </a:r>
                      <a:r>
                        <a:rPr lang="ja-JP" altLang="en-US" sz="12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*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MS Gothic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.159</a:t>
                      </a:r>
                      <a:r>
                        <a:rPr lang="ja-JP" altLang="en-US" sz="12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**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MS Gothic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.241</a:t>
                      </a:r>
                      <a:r>
                        <a:rPr lang="ja-JP" altLang="en-US" sz="12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**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MS Gothic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.271</a:t>
                      </a:r>
                      <a:r>
                        <a:rPr lang="ja-JP" altLang="en-US" sz="12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**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MS Gothic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.242</a:t>
                      </a:r>
                      <a:r>
                        <a:rPr lang="ja-JP" altLang="en-US" sz="12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**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MS Gothic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.223</a:t>
                      </a:r>
                      <a:r>
                        <a:rPr lang="ja-JP" alt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**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S Gothic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6960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有意確率 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(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両側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　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65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度数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479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09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/>
              <a:t>主成分と財務指標の相関分析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666179" y="1620392"/>
            <a:ext cx="9289033" cy="738640"/>
          </a:xfrm>
          <a:prstGeom prst="rect">
            <a:avLst/>
          </a:prstGeom>
        </p:spPr>
        <p:txBody>
          <a:bodyPr wrap="square" lIns="91413" tIns="45708" rIns="91413" bIns="45708">
            <a:spAutoFit/>
          </a:bodyPr>
          <a:lstStyle/>
          <a:p>
            <a:r>
              <a:rPr lang="ja-JP" altLang="ja-JP" sz="1400" b="1" dirty="0" smtClean="0"/>
              <a:t>第二</a:t>
            </a:r>
            <a:r>
              <a:rPr lang="ja-JP" altLang="ja-JP" sz="1400" b="1" dirty="0"/>
              <a:t>主成分「ネットメディア型広報活動－従来メディア型広報活動」については、</a:t>
            </a:r>
            <a:endParaRPr lang="en-US" altLang="ja-JP" sz="1400" b="1" dirty="0"/>
          </a:p>
          <a:p>
            <a:r>
              <a:rPr lang="ja-JP" altLang="ja-JP" sz="1400" b="1" dirty="0"/>
              <a:t>使用総資本、売上高、事業利益、営業利益、とは負の相関となっている。</a:t>
            </a:r>
            <a:endParaRPr lang="en-US" altLang="ja-JP" sz="1400" b="1" dirty="0"/>
          </a:p>
          <a:p>
            <a:r>
              <a:rPr lang="en-US" altLang="ja-JP" sz="1400" b="1" dirty="0" smtClean="0"/>
              <a:t>PBR</a:t>
            </a:r>
            <a:r>
              <a:rPr lang="ja-JP" altLang="ja-JP" sz="1400" b="1" dirty="0"/>
              <a:t>に対しては正の相関が</a:t>
            </a:r>
            <a:r>
              <a:rPr lang="ja-JP" altLang="ja-JP" sz="1400" b="1" dirty="0" smtClean="0"/>
              <a:t>あ</a:t>
            </a:r>
            <a:r>
              <a:rPr lang="ja-JP" altLang="en-US" sz="1400" b="1" dirty="0" smtClean="0"/>
              <a:t>る。</a:t>
            </a:r>
            <a:endParaRPr lang="en-US" altLang="ja-JP" sz="1400" b="1" dirty="0" smtClean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0864"/>
            <a:ext cx="184676" cy="41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3" tIns="45708" rIns="91413" bIns="45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23</a:t>
            </a:fld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595549"/>
              </p:ext>
            </p:extLst>
          </p:nvPr>
        </p:nvGraphicFramePr>
        <p:xfrm>
          <a:off x="1026218" y="3132559"/>
          <a:ext cx="8568950" cy="2304256"/>
        </p:xfrm>
        <a:graphic>
          <a:graphicData uri="http://schemas.openxmlformats.org/drawingml/2006/table">
            <a:tbl>
              <a:tblPr/>
              <a:tblGrid>
                <a:gridCol w="856895"/>
                <a:gridCol w="856895"/>
                <a:gridCol w="856895"/>
                <a:gridCol w="856895"/>
                <a:gridCol w="856895"/>
                <a:gridCol w="856895"/>
                <a:gridCol w="856895"/>
                <a:gridCol w="856895"/>
                <a:gridCol w="856895"/>
                <a:gridCol w="856895"/>
              </a:tblGrid>
              <a:tr h="470257">
                <a:tc gridSpan="2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　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第一主成分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第二主成分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ROA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PBR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使用総資本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売上高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事業利益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営業利益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384">
                <a:tc rowSpan="3">
                  <a:txBody>
                    <a:bodyPr/>
                    <a:lstStyle/>
                    <a:p>
                      <a:pPr algn="l" fontAlgn="t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第二主成分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Pearson </a:t>
                      </a:r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の相関係数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.169</a:t>
                      </a:r>
                      <a:r>
                        <a:rPr lang="ja-JP" alt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**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S Gothic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MS Gothic"/>
                        </a:rPr>
                        <a:t>-.150</a:t>
                      </a:r>
                      <a:r>
                        <a:rPr lang="ja-JP" altLang="en-US" sz="1200" b="1" i="0" u="none" strike="noStrike" baseline="30000" dirty="0">
                          <a:solidFill>
                            <a:srgbClr val="FF0000"/>
                          </a:solidFill>
                          <a:effectLst/>
                          <a:latin typeface="MS Gothic"/>
                        </a:rPr>
                        <a:t>**</a:t>
                      </a:r>
                      <a:endParaRPr lang="ja-JP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MS Gothic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MS Gothic"/>
                        </a:rPr>
                        <a:t>-.228</a:t>
                      </a:r>
                      <a:r>
                        <a:rPr lang="ja-JP" altLang="en-US" sz="1200" b="1" i="0" u="none" strike="noStrike" baseline="30000" dirty="0">
                          <a:solidFill>
                            <a:srgbClr val="FF0000"/>
                          </a:solidFill>
                          <a:effectLst/>
                          <a:latin typeface="MS Gothic"/>
                        </a:rPr>
                        <a:t>**</a:t>
                      </a:r>
                      <a:endParaRPr lang="ja-JP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MS Gothic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MS Gothic"/>
                        </a:rPr>
                        <a:t>-.165</a:t>
                      </a:r>
                      <a:r>
                        <a:rPr lang="ja-JP" altLang="en-US" sz="1200" b="1" i="0" u="none" strike="noStrike" baseline="30000" dirty="0">
                          <a:solidFill>
                            <a:srgbClr val="FF0000"/>
                          </a:solidFill>
                          <a:effectLst/>
                          <a:latin typeface="MS Gothic"/>
                        </a:rPr>
                        <a:t>**</a:t>
                      </a:r>
                      <a:endParaRPr lang="ja-JP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MS Gothic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MS Gothic"/>
                        </a:rPr>
                        <a:t>-.157</a:t>
                      </a:r>
                      <a:r>
                        <a:rPr lang="ja-JP" altLang="en-US" sz="1200" b="1" i="0" u="none" strike="noStrike" baseline="30000" dirty="0">
                          <a:solidFill>
                            <a:srgbClr val="FF0000"/>
                          </a:solidFill>
                          <a:effectLst/>
                          <a:latin typeface="MS Gothic"/>
                        </a:rPr>
                        <a:t>**</a:t>
                      </a:r>
                      <a:endParaRPr lang="ja-JP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MS Gothic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7053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有意確率 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(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両側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1.000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.001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23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度数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479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S Gothic"/>
                        </a:rPr>
                        <a:t>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6786860" y="5407222"/>
            <a:ext cx="2808312" cy="461641"/>
          </a:xfrm>
          <a:prstGeom prst="rect">
            <a:avLst/>
          </a:prstGeom>
        </p:spPr>
        <p:txBody>
          <a:bodyPr wrap="square" lIns="91413" tIns="45708" rIns="91413" bIns="45708">
            <a:spAutoFit/>
          </a:bodyPr>
          <a:lstStyle/>
          <a:p>
            <a:r>
              <a:rPr lang="en-US" altLang="ja-JP" sz="1200" dirty="0">
                <a:latin typeface="+mn-ea"/>
                <a:ea typeface="+mn-ea"/>
              </a:rPr>
              <a:t>**. </a:t>
            </a:r>
            <a:r>
              <a:rPr lang="ja-JP" altLang="ja-JP" sz="1200" dirty="0">
                <a:latin typeface="+mn-ea"/>
                <a:ea typeface="+mn-ea"/>
              </a:rPr>
              <a:t>相関係数は</a:t>
            </a:r>
            <a:r>
              <a:rPr lang="en-US" altLang="ja-JP" sz="1200" dirty="0">
                <a:latin typeface="+mn-ea"/>
                <a:ea typeface="+mn-ea"/>
              </a:rPr>
              <a:t> 1% </a:t>
            </a:r>
            <a:r>
              <a:rPr lang="ja-JP" altLang="ja-JP" sz="1200" dirty="0">
                <a:latin typeface="+mn-ea"/>
                <a:ea typeface="+mn-ea"/>
              </a:rPr>
              <a:t>水準で有意</a:t>
            </a:r>
            <a:r>
              <a:rPr lang="en-US" altLang="ja-JP" sz="1200" dirty="0">
                <a:latin typeface="+mn-ea"/>
                <a:ea typeface="+mn-ea"/>
              </a:rPr>
              <a:t> (</a:t>
            </a:r>
            <a:r>
              <a:rPr lang="ja-JP" altLang="ja-JP" sz="1200" dirty="0">
                <a:latin typeface="+mn-ea"/>
                <a:ea typeface="+mn-ea"/>
              </a:rPr>
              <a:t>両側</a:t>
            </a:r>
            <a:r>
              <a:rPr lang="en-US" altLang="ja-JP" sz="1200" dirty="0">
                <a:latin typeface="+mn-ea"/>
                <a:ea typeface="+mn-ea"/>
              </a:rPr>
              <a:t>) </a:t>
            </a:r>
            <a:endParaRPr lang="en-US" altLang="ja-JP" sz="1200" dirty="0" smtClean="0">
              <a:latin typeface="+mn-ea"/>
              <a:ea typeface="+mn-ea"/>
            </a:endParaRPr>
          </a:p>
          <a:p>
            <a:r>
              <a:rPr lang="ja-JP" altLang="ja-JP" sz="1200" dirty="0">
                <a:latin typeface="+mn-ea"/>
                <a:ea typeface="+mn-ea"/>
              </a:rPr>
              <a:t>　</a:t>
            </a:r>
            <a:r>
              <a:rPr lang="en-US" altLang="ja-JP" sz="1200" dirty="0">
                <a:latin typeface="+mn-ea"/>
                <a:ea typeface="+mn-ea"/>
              </a:rPr>
              <a:t>*. </a:t>
            </a:r>
            <a:r>
              <a:rPr lang="ja-JP" altLang="ja-JP" sz="1200" dirty="0">
                <a:latin typeface="+mn-ea"/>
                <a:ea typeface="+mn-ea"/>
              </a:rPr>
              <a:t>相関係数は</a:t>
            </a:r>
            <a:r>
              <a:rPr lang="en-US" altLang="ja-JP" sz="1200" dirty="0">
                <a:latin typeface="+mn-ea"/>
                <a:ea typeface="+mn-ea"/>
              </a:rPr>
              <a:t> 5% </a:t>
            </a:r>
            <a:r>
              <a:rPr lang="ja-JP" altLang="ja-JP" sz="1200" dirty="0">
                <a:latin typeface="+mn-ea"/>
                <a:ea typeface="+mn-ea"/>
              </a:rPr>
              <a:t>水準で有意</a:t>
            </a:r>
            <a:r>
              <a:rPr lang="en-US" altLang="ja-JP" sz="1200" dirty="0">
                <a:latin typeface="+mn-ea"/>
                <a:ea typeface="+mn-ea"/>
              </a:rPr>
              <a:t> (</a:t>
            </a:r>
            <a:r>
              <a:rPr lang="ja-JP" altLang="ja-JP" sz="1200" dirty="0">
                <a:latin typeface="+mn-ea"/>
                <a:ea typeface="+mn-ea"/>
              </a:rPr>
              <a:t>両側</a:t>
            </a:r>
            <a:r>
              <a:rPr lang="en-US" altLang="ja-JP" sz="1200" dirty="0">
                <a:latin typeface="+mn-ea"/>
                <a:ea typeface="+mn-ea"/>
              </a:rPr>
              <a:t>)</a:t>
            </a:r>
            <a:endParaRPr lang="ja-JP" altLang="en-US" sz="1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3907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/>
              <a:t>考察</a:t>
            </a:r>
            <a:endParaRPr lang="ja-JP" altLang="en-US" sz="3200" dirty="0"/>
          </a:p>
        </p:txBody>
      </p:sp>
      <p:sp>
        <p:nvSpPr>
          <p:cNvPr id="8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026220" y="1980431"/>
            <a:ext cx="8424936" cy="4248472"/>
          </a:xfrm>
        </p:spPr>
        <p:txBody>
          <a:bodyPr vert="horz"/>
          <a:lstStyle/>
          <a:p>
            <a:r>
              <a:rPr lang="ja-JP" altLang="ja-JP" sz="2800" b="1" dirty="0" smtClean="0"/>
              <a:t>資本</a:t>
            </a:r>
            <a:r>
              <a:rPr lang="ja-JP" altLang="en-US" sz="2800" b="1" dirty="0"/>
              <a:t>・</a:t>
            </a:r>
            <a:r>
              <a:rPr lang="ja-JP" altLang="ja-JP" sz="2800" b="1" dirty="0" smtClean="0"/>
              <a:t>売</a:t>
            </a:r>
            <a:r>
              <a:rPr lang="ja-JP" altLang="en-US" sz="2800" b="1" dirty="0" smtClean="0"/>
              <a:t>上・利益</a:t>
            </a:r>
            <a:r>
              <a:rPr lang="ja-JP" altLang="ja-JP" sz="2800" b="1" dirty="0" smtClean="0"/>
              <a:t>の</a:t>
            </a:r>
            <a:r>
              <a:rPr lang="ja-JP" altLang="ja-JP" sz="2800" b="1" dirty="0"/>
              <a:t>高い、大手の企業ほど戦略思考型の広報活動を行い</a:t>
            </a:r>
            <a:r>
              <a:rPr lang="ja-JP" altLang="ja-JP" sz="2800" b="1" dirty="0" smtClean="0"/>
              <a:t>、</a:t>
            </a:r>
            <a:r>
              <a:rPr lang="ja-JP" altLang="en-US" sz="2800" b="1" dirty="0" smtClean="0"/>
              <a:t>規模の小さい</a:t>
            </a:r>
            <a:r>
              <a:rPr lang="ja-JP" altLang="ja-JP" sz="2800" b="1" dirty="0" smtClean="0"/>
              <a:t>企業</a:t>
            </a:r>
            <a:r>
              <a:rPr lang="ja-JP" altLang="ja-JP" sz="2800" b="1" dirty="0"/>
              <a:t>ほど現場対応型の広報活動を行っていること</a:t>
            </a:r>
            <a:r>
              <a:rPr lang="ja-JP" altLang="ja-JP" sz="2800" b="1" dirty="0" smtClean="0"/>
              <a:t>が</a:t>
            </a:r>
            <a:r>
              <a:rPr lang="ja-JP" altLang="en-US" sz="2800" b="1" dirty="0" smtClean="0"/>
              <a:t>窺え</a:t>
            </a:r>
            <a:r>
              <a:rPr lang="ja-JP" altLang="ja-JP" sz="2800" b="1" dirty="0" smtClean="0"/>
              <a:t>る</a:t>
            </a:r>
            <a:r>
              <a:rPr lang="ja-JP" altLang="ja-JP" sz="2800" b="1" dirty="0"/>
              <a:t>。</a:t>
            </a:r>
            <a:endParaRPr lang="en-US" altLang="ja-JP" sz="2800" b="1" dirty="0"/>
          </a:p>
          <a:p>
            <a:r>
              <a:rPr lang="ja-JP" altLang="ja-JP" sz="2800" b="1" dirty="0" smtClean="0"/>
              <a:t>大手</a:t>
            </a:r>
            <a:r>
              <a:rPr lang="ja-JP" altLang="ja-JP" sz="2800" b="1" dirty="0"/>
              <a:t>企業ほど従来メディアを活用した広報活動を行っており</a:t>
            </a:r>
            <a:r>
              <a:rPr lang="ja-JP" altLang="ja-JP" sz="2800" b="1" dirty="0" smtClean="0"/>
              <a:t>、規模</a:t>
            </a:r>
            <a:r>
              <a:rPr lang="ja-JP" altLang="ja-JP" sz="2800" b="1" dirty="0"/>
              <a:t>が小さな企業ほどネットメディアを活用していること</a:t>
            </a:r>
            <a:r>
              <a:rPr lang="ja-JP" altLang="ja-JP" sz="2800" b="1" dirty="0" smtClean="0"/>
              <a:t>が</a:t>
            </a:r>
            <a:r>
              <a:rPr lang="ja-JP" altLang="en-US" sz="2800" b="1" dirty="0" smtClean="0"/>
              <a:t>窺</a:t>
            </a:r>
            <a:r>
              <a:rPr lang="ja-JP" altLang="ja-JP" sz="2800" b="1" dirty="0" smtClean="0"/>
              <a:t>える</a:t>
            </a:r>
            <a:r>
              <a:rPr lang="ja-JP" altLang="ja-JP" sz="2800" b="1" dirty="0"/>
              <a:t>。</a:t>
            </a:r>
            <a:endParaRPr lang="en-US" altLang="ja-JP" sz="2800" b="1" dirty="0"/>
          </a:p>
          <a:p>
            <a:r>
              <a:rPr lang="ja-JP" altLang="ja-JP" sz="2800" b="1" dirty="0"/>
              <a:t>ネットメディアを活用する企業が</a:t>
            </a:r>
            <a:r>
              <a:rPr lang="ja-JP" altLang="en-US" sz="2800" b="1" dirty="0"/>
              <a:t>、</a:t>
            </a:r>
            <a:r>
              <a:rPr lang="ja-JP" altLang="ja-JP" sz="2800" b="1" dirty="0"/>
              <a:t>より効率的、先進的な広報活動</a:t>
            </a:r>
            <a:r>
              <a:rPr lang="ja-JP" altLang="en-US" sz="2800" b="1" dirty="0"/>
              <a:t>に</a:t>
            </a:r>
            <a:r>
              <a:rPr lang="ja-JP" altLang="en-US" sz="2800" b="1" dirty="0" smtClean="0"/>
              <a:t>よって</a:t>
            </a:r>
            <a:r>
              <a:rPr lang="ja-JP" altLang="ja-JP" sz="2800" b="1" dirty="0" smtClean="0"/>
              <a:t>株式</a:t>
            </a:r>
            <a:r>
              <a:rPr lang="ja-JP" altLang="ja-JP" sz="2800" b="1" dirty="0"/>
              <a:t>市場でも評価を得て</a:t>
            </a:r>
            <a:r>
              <a:rPr lang="ja-JP" altLang="ja-JP" sz="2800" b="1" dirty="0" smtClean="0"/>
              <a:t>いる</a:t>
            </a:r>
            <a:r>
              <a:rPr lang="ja-JP" altLang="en-US" sz="2800" b="1" dirty="0" smtClean="0"/>
              <a:t>ことが</a:t>
            </a:r>
            <a:r>
              <a:rPr lang="ja-JP" altLang="en-US" sz="2800" b="1" dirty="0"/>
              <a:t>窺える</a:t>
            </a:r>
            <a:r>
              <a:rPr lang="ja-JP" altLang="ja-JP" sz="2800" b="1" dirty="0" smtClean="0"/>
              <a:t>。</a:t>
            </a:r>
            <a:endParaRPr lang="ja-JP" altLang="ja-JP" sz="2800" b="1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5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24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63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sz="3200" dirty="0"/>
              <a:t>主成分による四象限別企業特性</a:t>
            </a:r>
            <a:endParaRPr lang="ja-JP" altLang="en-US" sz="32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0864"/>
            <a:ext cx="184676" cy="41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3" tIns="45708" rIns="91413" bIns="45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25</a:t>
            </a:fld>
            <a:endParaRPr lang="ja-JP" altLang="en-US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6066780" y="6444931"/>
            <a:ext cx="3312368" cy="288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40" tIns="52121" rIns="104240" bIns="52121" numCol="1" anchor="ctr" anchorCtr="0" compatLnSpc="1">
            <a:prstTxWarp prst="textNoShape">
              <a:avLst/>
            </a:prstTxWarp>
          </a:bodyPr>
          <a:lstStyle>
            <a:lvl1pPr algn="l" defTabSz="1042620" rtl="0" fontAlgn="base">
              <a:spcBef>
                <a:spcPct val="0"/>
              </a:spcBef>
              <a:spcAft>
                <a:spcPct val="0"/>
              </a:spcAft>
              <a:defRPr kumimoji="1"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040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077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116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154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/>
            <a:r>
              <a:rPr lang="ja-JP" altLang="ja-JP" sz="1200" b="1" dirty="0"/>
              <a:t>主成分による四象限別企業特性</a:t>
            </a:r>
            <a:r>
              <a:rPr lang="ja-JP" altLang="en-US" sz="1200" b="1" dirty="0"/>
              <a:t>：筆者</a:t>
            </a:r>
            <a:r>
              <a:rPr lang="ja-JP" altLang="en-US" sz="1200" b="1" dirty="0" smtClean="0"/>
              <a:t>作成</a:t>
            </a:r>
            <a:endParaRPr lang="ja-JP" altLang="ja-JP" sz="1200" b="1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073969"/>
              </p:ext>
            </p:extLst>
          </p:nvPr>
        </p:nvGraphicFramePr>
        <p:xfrm>
          <a:off x="1242244" y="3348587"/>
          <a:ext cx="7848870" cy="2592284"/>
        </p:xfrm>
        <a:graphic>
          <a:graphicData uri="http://schemas.openxmlformats.org/drawingml/2006/table">
            <a:tbl>
              <a:tblPr firstRow="1" firstCol="1" bandRow="1"/>
              <a:tblGrid>
                <a:gridCol w="928599"/>
                <a:gridCol w="783045"/>
                <a:gridCol w="783966"/>
                <a:gridCol w="652230"/>
                <a:gridCol w="653151"/>
                <a:gridCol w="653151"/>
                <a:gridCol w="783045"/>
                <a:gridCol w="830948"/>
                <a:gridCol w="866876"/>
                <a:gridCol w="913859"/>
              </a:tblGrid>
              <a:tr h="543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象限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第一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主成分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第二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主成分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企業数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ROA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PBR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総資本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売上高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事業利益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営業利益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第一象限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＋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101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8.42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2.99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3,643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273,125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19,592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17,455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第二象限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－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155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5.03</a:t>
                      </a:r>
                      <a:endParaRPr lang="ja-JP" sz="12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1.55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725</a:t>
                      </a:r>
                      <a:endParaRPr lang="ja-JP" sz="12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70,532</a:t>
                      </a:r>
                      <a:endParaRPr lang="ja-JP" sz="12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4,897</a:t>
                      </a:r>
                      <a:endParaRPr lang="ja-JP" sz="12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4,272</a:t>
                      </a:r>
                      <a:endParaRPr lang="ja-JP" sz="12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第三象限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－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－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115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5.76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1.46</a:t>
                      </a:r>
                      <a:endParaRPr lang="ja-JP" sz="12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2,184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217,319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15,322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13,811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第四象限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＋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－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108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6.04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1.48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15,372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1,614,467</a:t>
                      </a:r>
                      <a:endParaRPr lang="ja-JP" sz="12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102,381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95,694</a:t>
                      </a:r>
                      <a:endParaRPr lang="ja-JP" sz="12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666180" y="1620392"/>
            <a:ext cx="5976664" cy="738640"/>
          </a:xfrm>
          <a:prstGeom prst="rect">
            <a:avLst/>
          </a:prstGeom>
        </p:spPr>
        <p:txBody>
          <a:bodyPr wrap="square" lIns="91413" tIns="45708" rIns="91413" bIns="45708">
            <a:spAutoFit/>
          </a:bodyPr>
          <a:lstStyle/>
          <a:p>
            <a:r>
              <a:rPr lang="ja-JP" altLang="ja-JP" sz="1400" b="1" dirty="0"/>
              <a:t>第一主成分「戦略思考型広報活動－現場対応型広報活動」と</a:t>
            </a:r>
            <a:endParaRPr lang="en-US" altLang="ja-JP" sz="1400" b="1" dirty="0"/>
          </a:p>
          <a:p>
            <a:r>
              <a:rPr lang="ja-JP" altLang="ja-JP" sz="1400" b="1" dirty="0"/>
              <a:t>第二主成分「ネットメディア型広報活動－従来メディア型広報活動」を</a:t>
            </a:r>
            <a:endParaRPr lang="en-US" altLang="ja-JP" sz="1400" b="1" dirty="0"/>
          </a:p>
          <a:p>
            <a:r>
              <a:rPr lang="ja-JP" altLang="ja-JP" sz="1400" b="1" dirty="0"/>
              <a:t>二軸と</a:t>
            </a:r>
            <a:r>
              <a:rPr lang="ja-JP" altLang="ja-JP" sz="1400" b="1" dirty="0" smtClean="0"/>
              <a:t>して</a:t>
            </a:r>
            <a:r>
              <a:rPr lang="ja-JP" altLang="en-US" sz="1400" b="1" dirty="0" smtClean="0"/>
              <a:t>、企業を</a:t>
            </a:r>
            <a:r>
              <a:rPr lang="en-US" altLang="ja-JP" sz="1400" b="1" dirty="0" smtClean="0"/>
              <a:t>4</a:t>
            </a:r>
            <a:r>
              <a:rPr lang="ja-JP" altLang="ja-JP" sz="1400" b="1" dirty="0"/>
              <a:t>象限に分類すると以下のようになる。</a:t>
            </a:r>
          </a:p>
        </p:txBody>
      </p:sp>
    </p:spTree>
    <p:extLst>
      <p:ext uri="{BB962C8B-B14F-4D97-AF65-F5344CB8AC3E}">
        <p14:creationId xmlns:p14="http://schemas.microsoft.com/office/powerpoint/2010/main" val="26833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sz="3200" dirty="0"/>
              <a:t>主成分による四象限別企業特性</a:t>
            </a:r>
            <a:endParaRPr lang="ja-JP" altLang="en-US" sz="32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0864"/>
            <a:ext cx="184676" cy="41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3" tIns="45708" rIns="91413" bIns="45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51402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26</a:t>
            </a:fld>
            <a:endParaRPr lang="ja-JP" altLang="en-US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6354812" y="7107865"/>
            <a:ext cx="3312368" cy="288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40" tIns="52121" rIns="104240" bIns="52121" numCol="1" anchor="ctr" anchorCtr="0" compatLnSpc="1">
            <a:prstTxWarp prst="textNoShape">
              <a:avLst/>
            </a:prstTxWarp>
          </a:bodyPr>
          <a:lstStyle>
            <a:lvl1pPr algn="l" defTabSz="1042620" rtl="0" fontAlgn="base">
              <a:spcBef>
                <a:spcPct val="0"/>
              </a:spcBef>
              <a:spcAft>
                <a:spcPct val="0"/>
              </a:spcAft>
              <a:defRPr kumimoji="1"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l" defTabSz="1042620" rtl="0" fontAlgn="base">
              <a:spcBef>
                <a:spcPct val="0"/>
              </a:spcBef>
              <a:spcAft>
                <a:spcPct val="0"/>
              </a:spcAft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040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077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116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154" algn="l" defTabSz="1042620" rtl="0" eaLnBrk="1" fontAlgn="base" hangingPunct="1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/>
            <a:r>
              <a:rPr lang="ja-JP" altLang="ja-JP" sz="1200" b="1" dirty="0"/>
              <a:t>主成分による四象限別企業特性</a:t>
            </a:r>
            <a:r>
              <a:rPr lang="ja-JP" altLang="en-US" sz="1200" b="1" dirty="0"/>
              <a:t>：</a:t>
            </a:r>
            <a:r>
              <a:rPr lang="ja-JP" altLang="en-US" sz="1200" b="1" dirty="0" smtClean="0"/>
              <a:t>筆者作成</a:t>
            </a:r>
            <a:endParaRPr lang="ja-JP" altLang="ja-JP" sz="1200" b="1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091006"/>
              </p:ext>
            </p:extLst>
          </p:nvPr>
        </p:nvGraphicFramePr>
        <p:xfrm>
          <a:off x="5478381" y="1620392"/>
          <a:ext cx="4980887" cy="936103"/>
        </p:xfrm>
        <a:graphic>
          <a:graphicData uri="http://schemas.openxmlformats.org/drawingml/2006/table">
            <a:tbl>
              <a:tblPr firstRow="1" firstCol="1" bandRow="1"/>
              <a:tblGrid>
                <a:gridCol w="606861"/>
                <a:gridCol w="607718"/>
                <a:gridCol w="607718"/>
                <a:gridCol w="728576"/>
                <a:gridCol w="773147"/>
                <a:gridCol w="806576"/>
                <a:gridCol w="850291"/>
              </a:tblGrid>
              <a:tr h="453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企業数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ROA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PBR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総資本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売上高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事業利益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営業利益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0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101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8.42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2.99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3,643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273,125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19,592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17,455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216387"/>
              </p:ext>
            </p:extLst>
          </p:nvPr>
        </p:nvGraphicFramePr>
        <p:xfrm>
          <a:off x="162124" y="1620392"/>
          <a:ext cx="4992112" cy="936104"/>
        </p:xfrm>
        <a:graphic>
          <a:graphicData uri="http://schemas.openxmlformats.org/drawingml/2006/table">
            <a:tbl>
              <a:tblPr firstRow="1" firstCol="1" bandRow="1"/>
              <a:tblGrid>
                <a:gridCol w="608228"/>
                <a:gridCol w="609088"/>
                <a:gridCol w="609088"/>
                <a:gridCol w="730218"/>
                <a:gridCol w="774889"/>
                <a:gridCol w="808394"/>
                <a:gridCol w="852207"/>
              </a:tblGrid>
              <a:tr h="486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企業数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ROA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PBR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総資本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売上高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事業利益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営業利益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46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155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5.03</a:t>
                      </a:r>
                      <a:endParaRPr lang="ja-JP" sz="11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1.55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725</a:t>
                      </a:r>
                      <a:endParaRPr lang="ja-JP" sz="11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70,532</a:t>
                      </a:r>
                      <a:endParaRPr lang="ja-JP" sz="11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4,897</a:t>
                      </a:r>
                      <a:endParaRPr lang="ja-JP" sz="11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4,272</a:t>
                      </a:r>
                      <a:endParaRPr lang="ja-JP" sz="11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095643"/>
              </p:ext>
            </p:extLst>
          </p:nvPr>
        </p:nvGraphicFramePr>
        <p:xfrm>
          <a:off x="172243" y="6084887"/>
          <a:ext cx="4982766" cy="936104"/>
        </p:xfrm>
        <a:graphic>
          <a:graphicData uri="http://schemas.openxmlformats.org/drawingml/2006/table">
            <a:tbl>
              <a:tblPr firstRow="1" firstCol="1" bandRow="1"/>
              <a:tblGrid>
                <a:gridCol w="607090"/>
                <a:gridCol w="607947"/>
                <a:gridCol w="607947"/>
                <a:gridCol w="728851"/>
                <a:gridCol w="773439"/>
                <a:gridCol w="806880"/>
                <a:gridCol w="850612"/>
              </a:tblGrid>
              <a:tr h="4866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企業数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ROA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PBR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総資本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売上高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事業利益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営業利益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4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115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5.76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1.46</a:t>
                      </a:r>
                      <a:endParaRPr lang="ja-JP" sz="1100" b="1" kern="100" dirty="0">
                        <a:solidFill>
                          <a:srgbClr val="FF0000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2,184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217,319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15,322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13,811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896969"/>
              </p:ext>
            </p:extLst>
          </p:nvPr>
        </p:nvGraphicFramePr>
        <p:xfrm>
          <a:off x="5488935" y="6098682"/>
          <a:ext cx="4970333" cy="962435"/>
        </p:xfrm>
        <a:graphic>
          <a:graphicData uri="http://schemas.openxmlformats.org/drawingml/2006/table">
            <a:tbl>
              <a:tblPr firstRow="1" firstCol="1" bandRow="1"/>
              <a:tblGrid>
                <a:gridCol w="605575"/>
                <a:gridCol w="606430"/>
                <a:gridCol w="606430"/>
                <a:gridCol w="727033"/>
                <a:gridCol w="771509"/>
                <a:gridCol w="804867"/>
                <a:gridCol w="848489"/>
              </a:tblGrid>
              <a:tr h="477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企業数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ROA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PBR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総資本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売上高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事業利益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平均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ＭＳ Ｐゴシック"/>
                          <a:cs typeface="ＭＳ Ｐゴシック"/>
                        </a:rPr>
                        <a:t>営業利益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6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108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6.04</a:t>
                      </a:r>
                      <a:endParaRPr lang="ja-JP" sz="1100" b="1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  <a:ea typeface="ＭＳ 明朝"/>
                          <a:cs typeface="ＭＳ Ｐゴシック"/>
                        </a:rPr>
                        <a:t>1.48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15,372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1,614,467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102,381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ＭＳ Ｐゴシック"/>
                          <a:ea typeface="ＭＳ 明朝"/>
                          <a:cs typeface="ＭＳ Ｐゴシック"/>
                        </a:rPr>
                        <a:t>95,694</a:t>
                      </a:r>
                      <a:endParaRPr lang="ja-JP" sz="110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0" name="グループ化 29"/>
          <p:cNvGrpSpPr/>
          <p:nvPr/>
        </p:nvGrpSpPr>
        <p:grpSpPr>
          <a:xfrm>
            <a:off x="2344817" y="2670894"/>
            <a:ext cx="6026219" cy="3341985"/>
            <a:chOff x="1619672" y="1772816"/>
            <a:chExt cx="6026219" cy="3341985"/>
          </a:xfrm>
        </p:grpSpPr>
        <p:grpSp>
          <p:nvGrpSpPr>
            <p:cNvPr id="31" name="グループ化 30"/>
            <p:cNvGrpSpPr/>
            <p:nvPr/>
          </p:nvGrpSpPr>
          <p:grpSpPr>
            <a:xfrm>
              <a:off x="1619672" y="1772816"/>
              <a:ext cx="6026219" cy="3341985"/>
              <a:chOff x="1619672" y="1772816"/>
              <a:chExt cx="6026219" cy="3341985"/>
            </a:xfrm>
          </p:grpSpPr>
          <p:pic>
            <p:nvPicPr>
              <p:cNvPr id="40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53538" y="1821738"/>
                <a:ext cx="4584700" cy="2755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1" name="テキスト ボックス 40"/>
              <p:cNvSpPr txBox="1"/>
              <p:nvPr/>
            </p:nvSpPr>
            <p:spPr>
              <a:xfrm>
                <a:off x="6948264" y="3203740"/>
                <a:ext cx="69762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第一主成分</a:t>
                </a:r>
                <a:endParaRPr kumimoji="0" lang="en-US" altLang="ja-JP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戦略思考型</a:t>
                </a:r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3856485" y="1938318"/>
                <a:ext cx="8595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第二主成分</a:t>
                </a:r>
                <a:endParaRPr kumimoji="0" lang="en-US" altLang="ja-JP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ja-JP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ネットメディア</a:t>
                </a: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型</a:t>
                </a:r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3821219" y="4392812"/>
                <a:ext cx="894797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従来</a:t>
                </a:r>
                <a:r>
                  <a:rPr kumimoji="0" lang="ja-JP" altLang="ja-JP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メディア</a:t>
                </a: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型　</a:t>
                </a:r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1642125" y="3292650"/>
                <a:ext cx="697627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現場対応型</a:t>
                </a:r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5436096" y="1772816"/>
                <a:ext cx="21691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第一象限</a:t>
                </a:r>
                <a:endPara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戦略思考・ネットメディア型企業</a:t>
                </a: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5436096" y="4653136"/>
                <a:ext cx="21550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戦略思考・従来メディア型企業</a:t>
                </a:r>
                <a:endPara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第四象限</a:t>
                </a:r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1619672" y="1772816"/>
                <a:ext cx="21691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第二象限</a:t>
                </a:r>
                <a:endPara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現場対応・ネットメディア型企業</a:t>
                </a:r>
              </a:p>
            </p:txBody>
          </p:sp>
          <p:sp>
            <p:nvSpPr>
              <p:cNvPr id="48" name="円弧 47"/>
              <p:cNvSpPr/>
              <p:nvPr/>
            </p:nvSpPr>
            <p:spPr>
              <a:xfrm rot="10800000">
                <a:off x="2217440" y="1772816"/>
                <a:ext cx="914400" cy="914400"/>
              </a:xfrm>
              <a:prstGeom prst="arc">
                <a:avLst>
                  <a:gd name="adj1" fmla="val 16071543"/>
                  <a:gd name="adj2" fmla="val 0"/>
                </a:avLst>
              </a:prstGeom>
              <a:noFill/>
              <a:ln w="28575" cap="flat" cmpd="sng" algn="ctr">
                <a:solidFill>
                  <a:srgbClr val="4F81BD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9" name="円弧 48"/>
              <p:cNvSpPr/>
              <p:nvPr/>
            </p:nvSpPr>
            <p:spPr>
              <a:xfrm rot="5400000">
                <a:off x="6119232" y="1772816"/>
                <a:ext cx="914400" cy="914400"/>
              </a:xfrm>
              <a:prstGeom prst="arc">
                <a:avLst>
                  <a:gd name="adj1" fmla="val 16071543"/>
                  <a:gd name="adj2" fmla="val 0"/>
                </a:avLst>
              </a:prstGeom>
              <a:noFill/>
              <a:ln w="28575" cap="flat" cmpd="sng" algn="ctr">
                <a:solidFill>
                  <a:srgbClr val="4F81BD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0" name="円弧 49"/>
              <p:cNvSpPr/>
              <p:nvPr/>
            </p:nvSpPr>
            <p:spPr>
              <a:xfrm>
                <a:off x="6119232" y="4179295"/>
                <a:ext cx="914400" cy="914400"/>
              </a:xfrm>
              <a:prstGeom prst="arc">
                <a:avLst>
                  <a:gd name="adj1" fmla="val 16071543"/>
                  <a:gd name="adj2" fmla="val 0"/>
                </a:avLst>
              </a:prstGeom>
              <a:noFill/>
              <a:ln w="28575" cap="flat" cmpd="sng" algn="ctr">
                <a:solidFill>
                  <a:srgbClr val="4F81BD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1636376" y="4653136"/>
                <a:ext cx="21339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現場対応・従来メディア型企業</a:t>
                </a:r>
                <a:endPara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第三象限</a:t>
                </a:r>
              </a:p>
            </p:txBody>
          </p:sp>
          <p:sp>
            <p:nvSpPr>
              <p:cNvPr id="52" name="円弧 51"/>
              <p:cNvSpPr/>
              <p:nvPr/>
            </p:nvSpPr>
            <p:spPr>
              <a:xfrm rot="16200000">
                <a:off x="2234531" y="4170784"/>
                <a:ext cx="914400" cy="914400"/>
              </a:xfrm>
              <a:prstGeom prst="arc">
                <a:avLst>
                  <a:gd name="adj1" fmla="val 16071543"/>
                  <a:gd name="adj2" fmla="val 0"/>
                </a:avLst>
              </a:prstGeom>
              <a:noFill/>
              <a:ln w="28575" cap="flat" cmpd="sng" algn="ctr">
                <a:solidFill>
                  <a:srgbClr val="4F81BD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3" name="正方形/長方形 52"/>
              <p:cNvSpPr/>
              <p:nvPr/>
            </p:nvSpPr>
            <p:spPr>
              <a:xfrm>
                <a:off x="2691731" y="2348880"/>
                <a:ext cx="1513098" cy="995564"/>
              </a:xfrm>
              <a:prstGeom prst="rect">
                <a:avLst/>
              </a:prstGeom>
              <a:noFill/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2691246" y="3391176"/>
                <a:ext cx="1513098" cy="973928"/>
              </a:xfrm>
              <a:prstGeom prst="rect">
                <a:avLst/>
              </a:prstGeom>
              <a:noFill/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>
                <a:off x="4257400" y="2348880"/>
                <a:ext cx="2306158" cy="995564"/>
              </a:xfrm>
              <a:prstGeom prst="rect">
                <a:avLst/>
              </a:prstGeom>
              <a:noFill/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>
                <a:off x="4254690" y="3398818"/>
                <a:ext cx="2316442" cy="966286"/>
              </a:xfrm>
              <a:prstGeom prst="rect">
                <a:avLst/>
              </a:prstGeom>
              <a:noFill/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</p:grpSp>
        <p:sp>
          <p:nvSpPr>
            <p:cNvPr id="32" name="角丸四角形 31"/>
            <p:cNvSpPr/>
            <p:nvPr/>
          </p:nvSpPr>
          <p:spPr>
            <a:xfrm>
              <a:off x="5796136" y="2420888"/>
              <a:ext cx="694469" cy="28803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高</a:t>
              </a:r>
              <a:r>
                <a: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PBR</a:t>
              </a:r>
              <a:endPara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5796136" y="4005064"/>
              <a:ext cx="694469" cy="28803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大資本</a:t>
              </a: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2771801" y="2420888"/>
              <a:ext cx="676479" cy="28803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小資本</a:t>
              </a:r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2771800" y="4005064"/>
              <a:ext cx="694469" cy="28803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低</a:t>
              </a:r>
              <a:r>
                <a: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PBR</a:t>
              </a:r>
              <a:endPara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2771800" y="2738537"/>
              <a:ext cx="676479" cy="28803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低</a:t>
              </a:r>
              <a:r>
                <a: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ROA</a:t>
              </a:r>
              <a:endPara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5796136" y="2738537"/>
              <a:ext cx="676479" cy="28803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高</a:t>
              </a:r>
              <a:r>
                <a: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ROA</a:t>
              </a:r>
              <a:endPara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cxnSp>
          <p:nvCxnSpPr>
            <p:cNvPr id="38" name="直線コネクタ 37"/>
            <p:cNvCxnSpPr>
              <a:stCxn id="34" idx="3"/>
              <a:endCxn id="33" idx="1"/>
            </p:cNvCxnSpPr>
            <p:nvPr/>
          </p:nvCxnSpPr>
          <p:spPr>
            <a:xfrm>
              <a:off x="3448280" y="2564904"/>
              <a:ext cx="2347856" cy="1584176"/>
            </a:xfrm>
            <a:prstGeom prst="line">
              <a:avLst/>
            </a:prstGeom>
            <a:noFill/>
            <a:ln w="63500" cap="flat" cmpd="dbl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39" name="直線コネクタ 38"/>
            <p:cNvCxnSpPr>
              <a:stCxn id="35" idx="3"/>
              <a:endCxn id="32" idx="1"/>
            </p:cNvCxnSpPr>
            <p:nvPr/>
          </p:nvCxnSpPr>
          <p:spPr>
            <a:xfrm flipV="1">
              <a:off x="3466269" y="2564904"/>
              <a:ext cx="2329867" cy="1584176"/>
            </a:xfrm>
            <a:prstGeom prst="line">
              <a:avLst/>
            </a:prstGeom>
            <a:noFill/>
            <a:ln w="63500" cap="flat" cmpd="dbl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6434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グループ化 32"/>
          <p:cNvGrpSpPr/>
          <p:nvPr/>
        </p:nvGrpSpPr>
        <p:grpSpPr>
          <a:xfrm>
            <a:off x="1818308" y="2412479"/>
            <a:ext cx="6912767" cy="4104456"/>
            <a:chOff x="1619672" y="1772816"/>
            <a:chExt cx="6026219" cy="3341985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1619672" y="1772816"/>
              <a:ext cx="6026219" cy="3341985"/>
              <a:chOff x="1619672" y="1772816"/>
              <a:chExt cx="6026219" cy="3341985"/>
            </a:xfrm>
          </p:grpSpPr>
          <p:pic>
            <p:nvPicPr>
              <p:cNvPr id="43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53538" y="1821738"/>
                <a:ext cx="4584700" cy="2755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4" name="テキスト ボックス 43"/>
              <p:cNvSpPr txBox="1"/>
              <p:nvPr/>
            </p:nvSpPr>
            <p:spPr>
              <a:xfrm>
                <a:off x="6948264" y="3203740"/>
                <a:ext cx="69762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第一主成分</a:t>
                </a:r>
                <a:endParaRPr kumimoji="0" lang="en-US" altLang="ja-JP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戦略思考型</a:t>
                </a:r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3856485" y="1938318"/>
                <a:ext cx="8595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第二主成分</a:t>
                </a:r>
                <a:endParaRPr kumimoji="0" lang="en-US" altLang="ja-JP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ja-JP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ネットメディア</a:t>
                </a: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型</a:t>
                </a: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3821219" y="4392812"/>
                <a:ext cx="894797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従来</a:t>
                </a:r>
                <a:r>
                  <a:rPr kumimoji="0" lang="ja-JP" altLang="ja-JP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メディア</a:t>
                </a: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型　</a:t>
                </a:r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1642125" y="3292650"/>
                <a:ext cx="697627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/>
                    <a:ea typeface="ＭＳ Ｐゴシック"/>
                  </a:rPr>
                  <a:t>現場対応型</a:t>
                </a:r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5436096" y="1772816"/>
                <a:ext cx="21691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第一象限</a:t>
                </a:r>
                <a:endPara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戦略思考・ネットメディア型企業</a:t>
                </a:r>
              </a:p>
            </p:txBody>
          </p:sp>
          <p:sp>
            <p:nvSpPr>
              <p:cNvPr id="49" name="テキスト ボックス 48"/>
              <p:cNvSpPr txBox="1"/>
              <p:nvPr/>
            </p:nvSpPr>
            <p:spPr>
              <a:xfrm>
                <a:off x="5436096" y="4653136"/>
                <a:ext cx="21550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戦略思考・従来メディア型企業</a:t>
                </a:r>
                <a:endPara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第四象限</a:t>
                </a:r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1619672" y="1772816"/>
                <a:ext cx="21691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第二象限</a:t>
                </a:r>
                <a:endPara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現場対応・ネットメディア型企業</a:t>
                </a:r>
              </a:p>
            </p:txBody>
          </p:sp>
          <p:sp>
            <p:nvSpPr>
              <p:cNvPr id="51" name="円弧 50"/>
              <p:cNvSpPr/>
              <p:nvPr/>
            </p:nvSpPr>
            <p:spPr>
              <a:xfrm rot="10800000">
                <a:off x="2217440" y="1772816"/>
                <a:ext cx="914400" cy="914400"/>
              </a:xfrm>
              <a:prstGeom prst="arc">
                <a:avLst>
                  <a:gd name="adj1" fmla="val 16071543"/>
                  <a:gd name="adj2" fmla="val 0"/>
                </a:avLst>
              </a:prstGeom>
              <a:noFill/>
              <a:ln w="28575" cap="flat" cmpd="sng" algn="ctr">
                <a:solidFill>
                  <a:srgbClr val="4F81BD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2" name="円弧 51"/>
              <p:cNvSpPr/>
              <p:nvPr/>
            </p:nvSpPr>
            <p:spPr>
              <a:xfrm rot="5400000">
                <a:off x="6119232" y="1772816"/>
                <a:ext cx="914400" cy="914400"/>
              </a:xfrm>
              <a:prstGeom prst="arc">
                <a:avLst>
                  <a:gd name="adj1" fmla="val 16071543"/>
                  <a:gd name="adj2" fmla="val 0"/>
                </a:avLst>
              </a:prstGeom>
              <a:noFill/>
              <a:ln w="28575" cap="flat" cmpd="sng" algn="ctr">
                <a:solidFill>
                  <a:srgbClr val="4F81BD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3" name="円弧 52"/>
              <p:cNvSpPr/>
              <p:nvPr/>
            </p:nvSpPr>
            <p:spPr>
              <a:xfrm>
                <a:off x="6119232" y="4179295"/>
                <a:ext cx="914400" cy="914400"/>
              </a:xfrm>
              <a:prstGeom prst="arc">
                <a:avLst>
                  <a:gd name="adj1" fmla="val 16071543"/>
                  <a:gd name="adj2" fmla="val 0"/>
                </a:avLst>
              </a:prstGeom>
              <a:noFill/>
              <a:ln w="28575" cap="flat" cmpd="sng" algn="ctr">
                <a:solidFill>
                  <a:srgbClr val="4F81BD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1636376" y="4653136"/>
                <a:ext cx="21339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現場対応・従来メディア型企業</a:t>
                </a:r>
                <a:endPara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第三象限</a:t>
                </a:r>
              </a:p>
            </p:txBody>
          </p:sp>
          <p:sp>
            <p:nvSpPr>
              <p:cNvPr id="55" name="円弧 54"/>
              <p:cNvSpPr/>
              <p:nvPr/>
            </p:nvSpPr>
            <p:spPr>
              <a:xfrm rot="16200000">
                <a:off x="2234531" y="4170784"/>
                <a:ext cx="914400" cy="914400"/>
              </a:xfrm>
              <a:prstGeom prst="arc">
                <a:avLst>
                  <a:gd name="adj1" fmla="val 16071543"/>
                  <a:gd name="adj2" fmla="val 0"/>
                </a:avLst>
              </a:prstGeom>
              <a:noFill/>
              <a:ln w="28575" cap="flat" cmpd="sng" algn="ctr">
                <a:solidFill>
                  <a:srgbClr val="4F81BD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>
                <a:off x="2691731" y="2348880"/>
                <a:ext cx="1513098" cy="995564"/>
              </a:xfrm>
              <a:prstGeom prst="rect">
                <a:avLst/>
              </a:prstGeom>
              <a:noFill/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2691246" y="3391176"/>
                <a:ext cx="1513098" cy="973928"/>
              </a:xfrm>
              <a:prstGeom prst="rect">
                <a:avLst/>
              </a:prstGeom>
              <a:noFill/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4257400" y="2348880"/>
                <a:ext cx="2306158" cy="995564"/>
              </a:xfrm>
              <a:prstGeom prst="rect">
                <a:avLst/>
              </a:prstGeom>
              <a:noFill/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4254690" y="3398818"/>
                <a:ext cx="2316442" cy="966286"/>
              </a:xfrm>
              <a:prstGeom prst="rect">
                <a:avLst/>
              </a:prstGeom>
              <a:noFill/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</p:grpSp>
        <p:sp>
          <p:nvSpPr>
            <p:cNvPr id="35" name="角丸四角形 34"/>
            <p:cNvSpPr/>
            <p:nvPr/>
          </p:nvSpPr>
          <p:spPr>
            <a:xfrm>
              <a:off x="5796136" y="2420888"/>
              <a:ext cx="694469" cy="28803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高</a:t>
              </a:r>
              <a:r>
                <a: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PBR</a:t>
              </a:r>
              <a:endPara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5796136" y="4005064"/>
              <a:ext cx="694469" cy="28803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大資本</a:t>
              </a: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2771801" y="2420888"/>
              <a:ext cx="676479" cy="28803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小資本</a:t>
              </a: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2771800" y="4005064"/>
              <a:ext cx="694469" cy="28803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低</a:t>
              </a:r>
              <a:r>
                <a: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PBR</a:t>
              </a:r>
              <a:endPara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2771800" y="2738537"/>
              <a:ext cx="676479" cy="28803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低</a:t>
              </a:r>
              <a:r>
                <a: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ROA</a:t>
              </a:r>
              <a:endPara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5796136" y="2738537"/>
              <a:ext cx="676479" cy="288032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高</a:t>
              </a:r>
              <a:r>
                <a:rPr kumimoji="0" lang="en-US" altLang="ja-JP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ROA</a:t>
              </a:r>
              <a:endPara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cxnSp>
          <p:nvCxnSpPr>
            <p:cNvPr id="41" name="直線コネクタ 40"/>
            <p:cNvCxnSpPr>
              <a:stCxn id="37" idx="3"/>
              <a:endCxn id="36" idx="1"/>
            </p:cNvCxnSpPr>
            <p:nvPr/>
          </p:nvCxnSpPr>
          <p:spPr>
            <a:xfrm>
              <a:off x="3448280" y="2564904"/>
              <a:ext cx="2347856" cy="1584176"/>
            </a:xfrm>
            <a:prstGeom prst="line">
              <a:avLst/>
            </a:prstGeom>
            <a:noFill/>
            <a:ln w="63500" cap="flat" cmpd="dbl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2" name="直線コネクタ 41"/>
            <p:cNvCxnSpPr>
              <a:stCxn id="38" idx="3"/>
              <a:endCxn id="35" idx="1"/>
            </p:cNvCxnSpPr>
            <p:nvPr/>
          </p:nvCxnSpPr>
          <p:spPr>
            <a:xfrm flipV="1">
              <a:off x="3466269" y="2564904"/>
              <a:ext cx="2329867" cy="1584176"/>
            </a:xfrm>
            <a:prstGeom prst="line">
              <a:avLst/>
            </a:prstGeom>
            <a:noFill/>
            <a:ln w="63500" cap="flat" cmpd="dbl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1831" y="782700"/>
            <a:ext cx="7429500" cy="642937"/>
          </a:xfrm>
        </p:spPr>
        <p:txBody>
          <a:bodyPr/>
          <a:lstStyle/>
          <a:p>
            <a:r>
              <a:rPr lang="ja-JP" altLang="ja-JP" sz="3200" dirty="0"/>
              <a:t>主成分による四象限の</a:t>
            </a:r>
            <a:r>
              <a:rPr lang="en-US" altLang="ja-JP" sz="3200" dirty="0"/>
              <a:t>PPM</a:t>
            </a:r>
            <a:r>
              <a:rPr lang="ja-JP" altLang="ja-JP" sz="3200" dirty="0"/>
              <a:t>との比較</a:t>
            </a:r>
            <a:endParaRPr lang="ja-JP" altLang="en-US" sz="3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666179" y="1620391"/>
            <a:ext cx="9289033" cy="523196"/>
          </a:xfrm>
          <a:prstGeom prst="rect">
            <a:avLst/>
          </a:prstGeom>
        </p:spPr>
        <p:txBody>
          <a:bodyPr wrap="square" lIns="91413" tIns="45708" rIns="91413" bIns="45708">
            <a:spAutoFit/>
          </a:bodyPr>
          <a:lstStyle/>
          <a:p>
            <a:r>
              <a:rPr lang="ja-JP" altLang="ja-JP" sz="1400" b="1" dirty="0"/>
              <a:t>広報活動の主成分による</a:t>
            </a:r>
            <a:r>
              <a:rPr lang="ja-JP" altLang="ja-JP" sz="1400" b="1" dirty="0" smtClean="0"/>
              <a:t>四象限</a:t>
            </a:r>
            <a:r>
              <a:rPr lang="ja-JP" altLang="en-US" sz="1400" b="1" dirty="0" smtClean="0"/>
              <a:t>に</a:t>
            </a:r>
            <a:r>
              <a:rPr lang="en-US" altLang="ja-JP" sz="1400" b="1" dirty="0" smtClean="0"/>
              <a:t>PPM</a:t>
            </a:r>
            <a:r>
              <a:rPr lang="ja-JP" altLang="ja-JP" sz="1400" b="1" dirty="0"/>
              <a:t>（プロダクト・ポートフォリオ・マネジメント</a:t>
            </a:r>
            <a:r>
              <a:rPr lang="ja-JP" altLang="ja-JP" sz="1400" b="1" dirty="0" smtClean="0"/>
              <a:t>）</a:t>
            </a:r>
            <a:r>
              <a:rPr lang="ja-JP" altLang="en-US" sz="1400" b="1" dirty="0"/>
              <a:t>を</a:t>
            </a:r>
            <a:endParaRPr lang="en-US" altLang="ja-JP" sz="1400" b="1" dirty="0"/>
          </a:p>
          <a:p>
            <a:r>
              <a:rPr lang="ja-JP" altLang="ja-JP" sz="1400" b="1" dirty="0"/>
              <a:t>重ね合わせると</a:t>
            </a:r>
            <a:r>
              <a:rPr lang="ja-JP" altLang="en-US" sz="1400" b="1" dirty="0"/>
              <a:t>、</a:t>
            </a:r>
            <a:r>
              <a:rPr lang="ja-JP" altLang="ja-JP" sz="1400" b="1" dirty="0"/>
              <a:t>一つの考察が可能となる。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0864"/>
            <a:ext cx="184676" cy="41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3" tIns="45708" rIns="91413" bIns="45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27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5798449" y="6732959"/>
            <a:ext cx="3134137" cy="276975"/>
          </a:xfrm>
          <a:prstGeom prst="rect">
            <a:avLst/>
          </a:prstGeom>
        </p:spPr>
        <p:txBody>
          <a:bodyPr wrap="none" lIns="91413" tIns="45708" rIns="91413" bIns="45708">
            <a:spAutoFit/>
          </a:bodyPr>
          <a:lstStyle/>
          <a:p>
            <a:r>
              <a:rPr lang="ja-JP" altLang="ja-JP" sz="1200" b="1" dirty="0"/>
              <a:t>主成分による四象限別企業特性</a:t>
            </a:r>
            <a:r>
              <a:rPr lang="ja-JP" altLang="en-US" sz="1200" b="1" dirty="0"/>
              <a:t>図：</a:t>
            </a:r>
            <a:r>
              <a:rPr lang="ja-JP" altLang="en-US" sz="1200" b="1" dirty="0" smtClean="0"/>
              <a:t>筆者作成</a:t>
            </a:r>
            <a:endParaRPr lang="ja-JP" altLang="en-US" sz="1200" b="1" dirty="0"/>
          </a:p>
        </p:txBody>
      </p:sp>
      <p:sp>
        <p:nvSpPr>
          <p:cNvPr id="29" name="角丸四角形 28"/>
          <p:cNvSpPr/>
          <p:nvPr/>
        </p:nvSpPr>
        <p:spPr>
          <a:xfrm>
            <a:off x="3866076" y="3731322"/>
            <a:ext cx="838485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問題児</a:t>
            </a:r>
            <a:endParaRPr kumimoji="1" lang="ja-JP" altLang="en-US" sz="1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860978" y="4543659"/>
            <a:ext cx="838485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負け犬</a:t>
            </a:r>
            <a:endParaRPr kumimoji="1" lang="ja-JP" altLang="en-US" sz="1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5330159" y="3700246"/>
            <a:ext cx="936581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花形</a:t>
            </a:r>
            <a:endParaRPr kumimoji="1" lang="ja-JP" altLang="en-US" sz="1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5330159" y="4543659"/>
            <a:ext cx="936582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のなる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木</a:t>
            </a:r>
            <a:endParaRPr kumimoji="1" lang="ja-JP" altLang="en-US" sz="11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980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/>
              <a:t>考察</a:t>
            </a:r>
            <a:endParaRPr lang="ja-JP" altLang="en-US" sz="3200" dirty="0"/>
          </a:p>
        </p:txBody>
      </p:sp>
      <p:sp>
        <p:nvSpPr>
          <p:cNvPr id="8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810196" y="1476375"/>
            <a:ext cx="8856984" cy="5760640"/>
          </a:xfrm>
        </p:spPr>
        <p:txBody>
          <a:bodyPr vert="horz"/>
          <a:lstStyle/>
          <a:p>
            <a:r>
              <a:rPr lang="ja-JP" altLang="en-US" sz="2800" b="1" dirty="0" smtClean="0"/>
              <a:t>小資本、</a:t>
            </a:r>
            <a:r>
              <a:rPr lang="ja-JP" altLang="en-US" sz="2800" b="1" dirty="0" smtClean="0">
                <a:latin typeface="+mn-ea"/>
              </a:rPr>
              <a:t>低</a:t>
            </a:r>
            <a:r>
              <a:rPr lang="en-US" altLang="ja-JP" sz="2800" b="1" dirty="0" smtClean="0">
                <a:latin typeface="+mn-ea"/>
              </a:rPr>
              <a:t>ROA</a:t>
            </a:r>
            <a:r>
              <a:rPr lang="ja-JP" altLang="en-US" sz="2800" b="1" dirty="0" smtClean="0">
                <a:latin typeface="+mn-ea"/>
              </a:rPr>
              <a:t>の「問題児」</a:t>
            </a:r>
            <a:r>
              <a:rPr lang="ja-JP" altLang="en-US" sz="2800" b="1" dirty="0">
                <a:latin typeface="+mn-ea"/>
              </a:rPr>
              <a:t>ビジネス</a:t>
            </a:r>
            <a:r>
              <a:rPr lang="ja-JP" altLang="en-US" sz="2800" b="1" dirty="0" smtClean="0">
                <a:latin typeface="+mn-ea"/>
              </a:rPr>
              <a:t>は、</a:t>
            </a:r>
            <a:endParaRPr lang="en-US" altLang="ja-JP" sz="2800" b="1" dirty="0" smtClean="0">
              <a:latin typeface="+mn-ea"/>
            </a:endParaRPr>
          </a:p>
          <a:p>
            <a:pPr marL="0" indent="0">
              <a:buNone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+mn-ea"/>
              </a:rPr>
              <a:t>　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+mn-ea"/>
              </a:rPr>
              <a:t>　現場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+mn-ea"/>
              </a:rPr>
              <a:t>対応・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+mn-ea"/>
              </a:rPr>
              <a:t>ネットメディア型の広報活動を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+mn-ea"/>
              </a:rPr>
              <a:t>行う</a:t>
            </a:r>
            <a:r>
              <a:rPr lang="ja-JP" altLang="ja-JP" sz="2800" b="1" dirty="0" smtClean="0">
                <a:latin typeface="+mn-ea"/>
              </a:rPr>
              <a:t>。</a:t>
            </a:r>
            <a:endParaRPr lang="en-US" altLang="ja-JP" sz="2800" b="1" dirty="0" smtClean="0">
              <a:latin typeface="+mn-ea"/>
            </a:endParaRPr>
          </a:p>
          <a:p>
            <a:endParaRPr lang="en-US" altLang="ja-JP" sz="2800" b="1" dirty="0">
              <a:latin typeface="+mn-ea"/>
            </a:endParaRPr>
          </a:p>
          <a:p>
            <a:r>
              <a:rPr lang="ja-JP" altLang="en-US" sz="2800" b="1" dirty="0" smtClean="0">
                <a:latin typeface="+mn-ea"/>
              </a:rPr>
              <a:t>高</a:t>
            </a:r>
            <a:r>
              <a:rPr lang="en-US" altLang="ja-JP" sz="2800" b="1" dirty="0" smtClean="0">
                <a:latin typeface="+mn-ea"/>
              </a:rPr>
              <a:t>PBR</a:t>
            </a:r>
            <a:r>
              <a:rPr lang="ja-JP" altLang="en-US" sz="2800" b="1" dirty="0" err="1" smtClean="0">
                <a:latin typeface="+mn-ea"/>
              </a:rPr>
              <a:t>、</a:t>
            </a:r>
            <a:r>
              <a:rPr lang="ja-JP" altLang="en-US" sz="2800" b="1" dirty="0" smtClean="0">
                <a:latin typeface="+mn-ea"/>
              </a:rPr>
              <a:t>高</a:t>
            </a:r>
            <a:r>
              <a:rPr lang="en-US" altLang="ja-JP" sz="2800" b="1" dirty="0" smtClean="0">
                <a:latin typeface="+mn-ea"/>
              </a:rPr>
              <a:t>ROA</a:t>
            </a:r>
            <a:r>
              <a:rPr lang="ja-JP" altLang="en-US" sz="2800" b="1" dirty="0" smtClean="0">
                <a:latin typeface="+mn-ea"/>
              </a:rPr>
              <a:t>の「花形」</a:t>
            </a:r>
            <a:r>
              <a:rPr lang="ja-JP" altLang="en-US" sz="2800" b="1" dirty="0">
                <a:latin typeface="+mn-ea"/>
              </a:rPr>
              <a:t>ビジネス</a:t>
            </a:r>
            <a:r>
              <a:rPr lang="ja-JP" altLang="en-US" sz="2800" b="1" dirty="0" smtClean="0">
                <a:latin typeface="+mn-ea"/>
              </a:rPr>
              <a:t>は、</a:t>
            </a:r>
            <a:endParaRPr lang="en-US" altLang="ja-JP" sz="2800" b="1" dirty="0" smtClean="0">
              <a:latin typeface="+mn-ea"/>
            </a:endParaRPr>
          </a:p>
          <a:p>
            <a:pPr marL="0" indent="0">
              <a:buNone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+mn-ea"/>
              </a:rPr>
              <a:t>　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+mn-ea"/>
              </a:rPr>
              <a:t>　戦略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+mn-ea"/>
              </a:rPr>
              <a:t>思考・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+mn-ea"/>
              </a:rPr>
              <a:t>ネットメディア型の広報活動を行う。</a:t>
            </a:r>
            <a:endParaRPr kumimoji="0" lang="en-US" altLang="ja-JP" sz="2800" b="1" kern="0" dirty="0" smtClean="0">
              <a:solidFill>
                <a:prstClr val="black"/>
              </a:solidFill>
              <a:latin typeface="+mn-ea"/>
            </a:endParaRPr>
          </a:p>
          <a:p>
            <a:endParaRPr kumimoji="0" lang="en-US" altLang="ja-JP" sz="2800" b="1" kern="0" dirty="0" smtClean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ja-JP" altLang="en-US" sz="2800" b="1" dirty="0" smtClean="0">
                <a:latin typeface="+mn-ea"/>
              </a:rPr>
              <a:t>大資本の「金のなる木」</a:t>
            </a:r>
            <a:r>
              <a:rPr lang="ja-JP" altLang="en-US" sz="2800" b="1" dirty="0">
                <a:latin typeface="+mn-ea"/>
              </a:rPr>
              <a:t>ビジネス</a:t>
            </a:r>
            <a:r>
              <a:rPr lang="ja-JP" altLang="en-US" sz="2800" b="1" dirty="0" smtClean="0">
                <a:latin typeface="+mn-ea"/>
              </a:rPr>
              <a:t>は、</a:t>
            </a:r>
            <a:endParaRPr lang="en-US" altLang="ja-JP" sz="2800" b="1" dirty="0" smtClean="0">
              <a:latin typeface="+mn-ea"/>
            </a:endParaRPr>
          </a:p>
          <a:p>
            <a:pPr marL="0" lvl="0" indent="0">
              <a:buNone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+mn-ea"/>
              </a:rPr>
              <a:t>　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+mn-ea"/>
              </a:rPr>
              <a:t>　戦略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+mn-ea"/>
              </a:rPr>
              <a:t>思考・従来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+mn-ea"/>
              </a:rPr>
              <a:t>メディア型の</a:t>
            </a:r>
            <a:r>
              <a:rPr lang="ja-JP" altLang="ja-JP" sz="2800" b="1" dirty="0" smtClean="0">
                <a:latin typeface="+mn-ea"/>
              </a:rPr>
              <a:t>広報</a:t>
            </a:r>
            <a:r>
              <a:rPr lang="ja-JP" altLang="ja-JP" sz="2800" b="1" dirty="0">
                <a:latin typeface="+mn-ea"/>
              </a:rPr>
              <a:t>活動</a:t>
            </a:r>
            <a:r>
              <a:rPr lang="ja-JP" altLang="ja-JP" sz="2800" b="1" dirty="0" smtClean="0">
                <a:latin typeface="+mn-ea"/>
              </a:rPr>
              <a:t>を</a:t>
            </a:r>
            <a:r>
              <a:rPr lang="ja-JP" altLang="en-US" sz="2800" b="1" dirty="0" smtClean="0">
                <a:latin typeface="+mn-ea"/>
              </a:rPr>
              <a:t>行う</a:t>
            </a:r>
            <a:r>
              <a:rPr lang="ja-JP" altLang="ja-JP" sz="2800" b="1" dirty="0" smtClean="0">
                <a:latin typeface="+mn-ea"/>
              </a:rPr>
              <a:t>。</a:t>
            </a:r>
            <a:endParaRPr lang="en-US" altLang="ja-JP" sz="2800" b="1" dirty="0" smtClean="0">
              <a:latin typeface="+mn-ea"/>
            </a:endParaRPr>
          </a:p>
          <a:p>
            <a:pPr lvl="0"/>
            <a:endParaRPr lang="en-US" altLang="ja-JP" sz="2800" b="1" dirty="0">
              <a:latin typeface="+mn-ea"/>
            </a:endParaRPr>
          </a:p>
          <a:p>
            <a:r>
              <a:rPr lang="ja-JP" altLang="en-US" sz="2800" b="1" dirty="0" smtClean="0">
                <a:latin typeface="+mn-ea"/>
              </a:rPr>
              <a:t>低</a:t>
            </a:r>
            <a:r>
              <a:rPr lang="en-US" altLang="ja-JP" sz="2800" b="1" dirty="0" smtClean="0">
                <a:latin typeface="+mn-ea"/>
              </a:rPr>
              <a:t>PBR</a:t>
            </a:r>
            <a:r>
              <a:rPr lang="ja-JP" altLang="en-US" sz="2800" b="1" dirty="0" smtClean="0">
                <a:latin typeface="+mn-ea"/>
              </a:rPr>
              <a:t>の「負け犬」</a:t>
            </a:r>
            <a:r>
              <a:rPr lang="ja-JP" altLang="en-US" sz="2800" b="1" dirty="0">
                <a:latin typeface="+mn-ea"/>
              </a:rPr>
              <a:t>ビジネス</a:t>
            </a:r>
            <a:r>
              <a:rPr lang="ja-JP" altLang="en-US" sz="2800" b="1" dirty="0" smtClean="0">
                <a:latin typeface="+mn-ea"/>
              </a:rPr>
              <a:t>は</a:t>
            </a:r>
            <a:endParaRPr lang="en-US" altLang="ja-JP" sz="2800" b="1" dirty="0" smtClean="0">
              <a:latin typeface="+mn-ea"/>
            </a:endParaRPr>
          </a:p>
          <a:p>
            <a:pPr marL="0" indent="0">
              <a:buNone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+mn-ea"/>
              </a:rPr>
              <a:t>　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+mn-ea"/>
              </a:rPr>
              <a:t>　現場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+mn-ea"/>
              </a:rPr>
              <a:t>対応・従来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+mn-ea"/>
              </a:rPr>
              <a:t>メディア型の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+mn-ea"/>
              </a:rPr>
              <a:t>広報活動を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+mn-ea"/>
              </a:rPr>
              <a:t>行う。</a:t>
            </a:r>
            <a:endParaRPr kumimoji="0" lang="en-US" altLang="ja-JP" sz="2800" b="1" kern="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5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28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202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1831" y="862662"/>
            <a:ext cx="7429500" cy="584488"/>
          </a:xfrm>
        </p:spPr>
        <p:txBody>
          <a:bodyPr/>
          <a:lstStyle/>
          <a:p>
            <a:r>
              <a:rPr lang="ja-JP" altLang="en-US" sz="3200" dirty="0" smtClean="0"/>
              <a:t>企業の広報活動</a:t>
            </a:r>
            <a:r>
              <a:rPr lang="ja-JP" altLang="ja-JP" sz="3200" dirty="0" smtClean="0"/>
              <a:t>と</a:t>
            </a:r>
            <a:r>
              <a:rPr lang="ja-JP" altLang="en-US" sz="3200" dirty="0" smtClean="0"/>
              <a:t>事業構想</a:t>
            </a:r>
            <a:r>
              <a:rPr lang="ja-JP" altLang="ja-JP" sz="3200" dirty="0" smtClean="0"/>
              <a:t>の</a:t>
            </a:r>
            <a:r>
              <a:rPr lang="ja-JP" altLang="ja-JP" sz="3200" dirty="0"/>
              <a:t>関係</a:t>
            </a:r>
            <a:endParaRPr lang="ja-JP" altLang="en-US" sz="32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0864"/>
            <a:ext cx="184676" cy="41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3" tIns="45708" rIns="91413" bIns="45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29</a:t>
            </a:fld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274692" y="6732959"/>
            <a:ext cx="4176464" cy="276975"/>
          </a:xfrm>
          <a:prstGeom prst="rect">
            <a:avLst/>
          </a:prstGeom>
        </p:spPr>
        <p:txBody>
          <a:bodyPr wrap="square" lIns="91413" tIns="45708" rIns="91413" bIns="45708">
            <a:spAutoFit/>
          </a:bodyPr>
          <a:lstStyle/>
          <a:p>
            <a:r>
              <a:rPr lang="ja-JP" altLang="en-US" sz="1200" b="1" dirty="0"/>
              <a:t>企業の広報活動</a:t>
            </a:r>
            <a:r>
              <a:rPr lang="ja-JP" altLang="ja-JP" sz="1200" b="1" dirty="0"/>
              <a:t>と</a:t>
            </a:r>
            <a:r>
              <a:rPr lang="ja-JP" altLang="en-US" sz="1200" b="1" dirty="0"/>
              <a:t>事業構想</a:t>
            </a:r>
            <a:r>
              <a:rPr lang="ja-JP" altLang="ja-JP" sz="1200" b="1" dirty="0" smtClean="0"/>
              <a:t>の関係</a:t>
            </a:r>
            <a:r>
              <a:rPr lang="ja-JP" altLang="en-US" sz="1200" b="1" dirty="0" smtClean="0"/>
              <a:t>図</a:t>
            </a:r>
            <a:r>
              <a:rPr lang="ja-JP" altLang="en-US" sz="1200" b="1" dirty="0"/>
              <a:t>：筆者制作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1746300" y="1980431"/>
            <a:ext cx="6624736" cy="4059123"/>
            <a:chOff x="1017674" y="1980431"/>
            <a:chExt cx="6624736" cy="4059123"/>
          </a:xfrm>
        </p:grpSpPr>
        <p:sp>
          <p:nvSpPr>
            <p:cNvPr id="9" name="円弧 8"/>
            <p:cNvSpPr/>
            <p:nvPr/>
          </p:nvSpPr>
          <p:spPr>
            <a:xfrm rot="16200000">
              <a:off x="3871406" y="2002453"/>
              <a:ext cx="1921111" cy="2138870"/>
            </a:xfrm>
            <a:prstGeom prst="arc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1098228" y="2333526"/>
              <a:ext cx="4968552" cy="339721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2171266" y="3248405"/>
              <a:ext cx="1434050" cy="50405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顧客</a:t>
              </a:r>
              <a:endPara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2173702" y="3786645"/>
              <a:ext cx="1434050" cy="50405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取引先</a:t>
              </a:r>
              <a:endPara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2173702" y="4323619"/>
              <a:ext cx="1434050" cy="50405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従業員</a:t>
              </a:r>
              <a:endPara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1593738" y="2744349"/>
              <a:ext cx="2628292" cy="261081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右矢印 17"/>
            <p:cNvSpPr/>
            <p:nvPr/>
          </p:nvSpPr>
          <p:spPr>
            <a:xfrm>
              <a:off x="4042010" y="3009835"/>
              <a:ext cx="2232248" cy="842804"/>
            </a:xfrm>
            <a:prstGeom prst="rightArrow">
              <a:avLst/>
            </a:prstGeom>
            <a:solidFill>
              <a:srgbClr val="F8F8F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事業構想の共有</a:t>
              </a:r>
              <a:endParaRPr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1017674" y="3614416"/>
              <a:ext cx="1080120" cy="84797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事業構想</a:t>
              </a:r>
              <a:endPara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6562290" y="3225833"/>
              <a:ext cx="1080120" cy="160184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事業構想の実現・</a:t>
              </a:r>
              <a:r>
                <a:rPr lang="ja-JP" altLang="en-US" sz="12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評価</a:t>
              </a:r>
              <a:endPara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2171266" y="4860751"/>
              <a:ext cx="1434050" cy="50405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株主・投資家</a:t>
              </a:r>
              <a:endPara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2173702" y="2721777"/>
              <a:ext cx="1434050" cy="50405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政府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・自治体</a:t>
              </a:r>
              <a:endParaRPr kumimoji="1"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4836843" y="1980431"/>
              <a:ext cx="2129109" cy="2769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ステークホルダーとの合意形成</a:t>
              </a:r>
              <a:endPara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6" name="右矢印 25"/>
            <p:cNvSpPr/>
            <p:nvPr/>
          </p:nvSpPr>
          <p:spPr>
            <a:xfrm>
              <a:off x="4114018" y="4212679"/>
              <a:ext cx="2232248" cy="842804"/>
            </a:xfrm>
            <a:prstGeom prst="rightArrow">
              <a:avLst/>
            </a:prstGeom>
            <a:solidFill>
              <a:srgbClr val="F8F8F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 smtClean="0">
                  <a:solidFill>
                    <a:prstClr val="black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事業構想の浸透</a:t>
              </a:r>
              <a:endParaRPr lang="ja-JP" altLang="en-US" sz="1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4703794" y="5762555"/>
              <a:ext cx="2262158" cy="2769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インフルエンサーによる世論形成</a:t>
              </a:r>
              <a:endPara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8" name="円弧 27"/>
            <p:cNvSpPr/>
            <p:nvPr/>
          </p:nvSpPr>
          <p:spPr>
            <a:xfrm rot="16200000" flipH="1">
              <a:off x="4463064" y="5352275"/>
              <a:ext cx="598052" cy="507922"/>
            </a:xfrm>
            <a:prstGeom prst="arc">
              <a:avLst>
                <a:gd name="adj1" fmla="val 16200000"/>
                <a:gd name="adj2" fmla="val 20914706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48670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sz="3200" dirty="0"/>
              <a:t>パブリックリレーションズ</a:t>
            </a:r>
            <a:r>
              <a:rPr lang="ja-JP" altLang="en-US" sz="3200" dirty="0"/>
              <a:t>の定義</a:t>
            </a:r>
          </a:p>
        </p:txBody>
      </p:sp>
      <p:sp>
        <p:nvSpPr>
          <p:cNvPr id="8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66179" y="1620391"/>
            <a:ext cx="9289033" cy="5616624"/>
          </a:xfrm>
        </p:spPr>
        <p:txBody>
          <a:bodyPr vert="horz"/>
          <a:lstStyle/>
          <a:p>
            <a:pPr algn="ctr">
              <a:buNone/>
            </a:pPr>
            <a:r>
              <a:rPr lang="en-US" altLang="ja-JP" sz="2400" dirty="0"/>
              <a:t>"Public relations is a strategic communication process</a:t>
            </a:r>
          </a:p>
          <a:p>
            <a:pPr algn="ctr">
              <a:buNone/>
            </a:pPr>
            <a:r>
              <a:rPr lang="en-US" altLang="ja-JP" sz="2400" dirty="0"/>
              <a:t>     that builds mutually beneficial relationships </a:t>
            </a:r>
          </a:p>
          <a:p>
            <a:pPr algn="ctr">
              <a:buNone/>
            </a:pPr>
            <a:r>
              <a:rPr lang="en-US" altLang="ja-JP" sz="2400" dirty="0"/>
              <a:t>     between organizations and their publics</a:t>
            </a:r>
            <a:r>
              <a:rPr lang="en-US" altLang="ja-JP" sz="2400" dirty="0" smtClean="0"/>
              <a:t>.“</a:t>
            </a:r>
          </a:p>
          <a:p>
            <a:pPr algn="ctr">
              <a:buNone/>
            </a:pPr>
            <a:endParaRPr lang="en-US" altLang="ja-JP" sz="1000" dirty="0" smtClean="0"/>
          </a:p>
          <a:p>
            <a:pPr algn="ctr">
              <a:buNone/>
            </a:pPr>
            <a:r>
              <a:rPr lang="ja-JP" altLang="ja-JP" sz="2400" dirty="0" smtClean="0"/>
              <a:t>「</a:t>
            </a:r>
            <a:r>
              <a:rPr lang="ja-JP" altLang="ja-JP" sz="2400" dirty="0"/>
              <a:t>組織と組織をとりまくパブリックの間の、</a:t>
            </a:r>
            <a:endParaRPr lang="en-US" altLang="ja-JP" sz="2400" dirty="0"/>
          </a:p>
          <a:p>
            <a:pPr algn="ctr">
              <a:buNone/>
            </a:pPr>
            <a:r>
              <a:rPr lang="ja-JP" altLang="ja-JP" sz="2400" dirty="0"/>
              <a:t>相互に利益のある関係を築く</a:t>
            </a:r>
            <a:endParaRPr lang="en-US" altLang="ja-JP" sz="2400" dirty="0"/>
          </a:p>
          <a:p>
            <a:pPr algn="ctr">
              <a:buNone/>
            </a:pPr>
            <a:r>
              <a:rPr lang="ja-JP" altLang="ja-JP" sz="2400" dirty="0"/>
              <a:t>戦略的コミュニケーションの</a:t>
            </a:r>
            <a:r>
              <a:rPr lang="ja-JP" altLang="ja-JP" sz="2400" dirty="0" smtClean="0"/>
              <a:t>プロセス」</a:t>
            </a:r>
            <a:endParaRPr lang="en-US" altLang="ja-JP" sz="2400" dirty="0"/>
          </a:p>
          <a:p>
            <a:pPr algn="ctr">
              <a:buNone/>
            </a:pPr>
            <a:r>
              <a:rPr lang="ja-JP" altLang="en-US" sz="1600" dirty="0"/>
              <a:t>米国ＰＲ協会（</a:t>
            </a:r>
            <a:r>
              <a:rPr lang="en-US" altLang="ja-JP" sz="1600" dirty="0"/>
              <a:t>2012</a:t>
            </a:r>
            <a:r>
              <a:rPr lang="ja-JP" altLang="en-US" sz="1600" dirty="0"/>
              <a:t>）</a:t>
            </a:r>
            <a:endParaRPr lang="en-US" altLang="ja-JP" sz="1600" dirty="0"/>
          </a:p>
          <a:p>
            <a:pPr algn="ctr">
              <a:buNone/>
            </a:pPr>
            <a:r>
              <a:rPr lang="ja-JP" altLang="en-US" sz="2400" dirty="0">
                <a:latin typeface="+mn-ea"/>
              </a:rPr>
              <a:t>　</a:t>
            </a:r>
            <a:endParaRPr lang="en-US" altLang="ja-JP" sz="2400" dirty="0">
              <a:latin typeface="+mn-ea"/>
            </a:endParaRPr>
          </a:p>
          <a:p>
            <a:pPr algn="ctr">
              <a:buNone/>
            </a:pPr>
            <a:r>
              <a:rPr lang="ja-JP" altLang="en-US" sz="2400" dirty="0">
                <a:latin typeface="+mn-ea"/>
              </a:rPr>
              <a:t>「</a:t>
            </a:r>
            <a:r>
              <a:rPr lang="ja-JP" altLang="ja-JP" sz="2400" dirty="0"/>
              <a:t>パブリックリレーションズとは、</a:t>
            </a:r>
            <a:endParaRPr lang="en-US" altLang="ja-JP" sz="2400" dirty="0"/>
          </a:p>
          <a:p>
            <a:pPr algn="ctr">
              <a:buNone/>
            </a:pPr>
            <a:r>
              <a:rPr lang="ja-JP" altLang="ja-JP" sz="2400" dirty="0"/>
              <a:t>組織体とその存在を左右するパブリックとの間に、</a:t>
            </a:r>
            <a:endParaRPr lang="en-US" altLang="ja-JP" sz="2400" dirty="0"/>
          </a:p>
          <a:p>
            <a:pPr algn="ctr">
              <a:buNone/>
            </a:pPr>
            <a:r>
              <a:rPr lang="ja-JP" altLang="ja-JP" sz="2400" dirty="0"/>
              <a:t>相互に利益をもたらす関係性を構築し維持する</a:t>
            </a:r>
            <a:endParaRPr lang="en-US" altLang="ja-JP" sz="2400" dirty="0"/>
          </a:p>
          <a:p>
            <a:pPr algn="ctr">
              <a:buNone/>
            </a:pPr>
            <a:r>
              <a:rPr lang="ja-JP" altLang="ja-JP" sz="2400" dirty="0"/>
              <a:t>マネジメント機能である」</a:t>
            </a:r>
            <a:endParaRPr lang="en-US" altLang="ja-JP" sz="2400" dirty="0"/>
          </a:p>
          <a:p>
            <a:pPr algn="ctr">
              <a:buNone/>
            </a:pPr>
            <a:r>
              <a:rPr lang="en-US" altLang="ja-JP" sz="1600" dirty="0" err="1"/>
              <a:t>Cutlip</a:t>
            </a:r>
            <a:r>
              <a:rPr lang="ja-JP" altLang="ja-JP" sz="1600" dirty="0"/>
              <a:t>・</a:t>
            </a:r>
            <a:r>
              <a:rPr lang="en-US" altLang="ja-JP" sz="1600" dirty="0"/>
              <a:t>Center</a:t>
            </a:r>
            <a:r>
              <a:rPr lang="ja-JP" altLang="ja-JP" sz="1600" dirty="0"/>
              <a:t>・</a:t>
            </a:r>
            <a:r>
              <a:rPr lang="en-US" altLang="ja-JP" sz="1600" dirty="0"/>
              <a:t>Broom</a:t>
            </a:r>
            <a:r>
              <a:rPr lang="ja-JP" altLang="ja-JP" sz="1600" dirty="0"/>
              <a:t>（</a:t>
            </a:r>
            <a:r>
              <a:rPr lang="en-US" altLang="ja-JP" sz="1600" dirty="0"/>
              <a:t>2006</a:t>
            </a:r>
            <a:r>
              <a:rPr lang="ja-JP" altLang="ja-JP" sz="1600" dirty="0"/>
              <a:t>）</a:t>
            </a:r>
            <a:endParaRPr lang="en-US" altLang="ja-JP" sz="1600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621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/>
              <a:t>今後の研究課題</a:t>
            </a:r>
            <a:endParaRPr lang="ja-JP" altLang="en-US" sz="3200" dirty="0"/>
          </a:p>
        </p:txBody>
      </p:sp>
      <p:sp>
        <p:nvSpPr>
          <p:cNvPr id="8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026220" y="1692399"/>
            <a:ext cx="8424936" cy="5544616"/>
          </a:xfrm>
        </p:spPr>
        <p:txBody>
          <a:bodyPr vert="horz"/>
          <a:lstStyle/>
          <a:p>
            <a:r>
              <a:rPr lang="ja-JP" altLang="en-US" sz="2800" b="1" dirty="0" smtClean="0"/>
              <a:t>４類型の事業構想が実際、評価</a:t>
            </a:r>
            <a:r>
              <a:rPr lang="ja-JP" altLang="en-US" sz="2800" b="1" dirty="0"/>
              <a:t>さ</a:t>
            </a:r>
            <a:r>
              <a:rPr lang="ja-JP" altLang="en-US" sz="2800" b="1" dirty="0" smtClean="0"/>
              <a:t>れ</a:t>
            </a:r>
            <a:r>
              <a:rPr lang="ja-JP" altLang="en-US" sz="2800" b="1" dirty="0"/>
              <a:t>実績</a:t>
            </a:r>
            <a:r>
              <a:rPr lang="ja-JP" altLang="en-US" sz="2800" b="1" dirty="0" smtClean="0"/>
              <a:t>を上げてく過程については、個別に検証しなけれ</a:t>
            </a:r>
            <a:r>
              <a:rPr lang="ja-JP" altLang="en-US" sz="2800" b="1" dirty="0"/>
              <a:t>ならない</a:t>
            </a:r>
            <a:r>
              <a:rPr lang="ja-JP" altLang="ja-JP" sz="2800" b="1" dirty="0" smtClean="0"/>
              <a:t>。</a:t>
            </a:r>
            <a:endParaRPr lang="en-US" altLang="ja-JP" sz="2800" b="1" dirty="0" smtClean="0"/>
          </a:p>
          <a:p>
            <a:endParaRPr lang="en-US" altLang="ja-JP" sz="2800" b="1" dirty="0"/>
          </a:p>
          <a:p>
            <a:r>
              <a:rPr lang="ja-JP" altLang="en-US" sz="2800" b="1" dirty="0" smtClean="0"/>
              <a:t>４類型の事業構想に対して、相対する広報活動が実際有効に機能するのか否かは、個別に検証しなければならない。</a:t>
            </a:r>
            <a:endParaRPr lang="en-US" altLang="ja-JP" sz="2800" b="1" dirty="0" smtClean="0"/>
          </a:p>
          <a:p>
            <a:endParaRPr lang="en-US" altLang="ja-JP" sz="2800" b="1" dirty="0" smtClean="0"/>
          </a:p>
          <a:p>
            <a:r>
              <a:rPr lang="ja-JP" altLang="en-US" sz="2800" b="1" dirty="0" smtClean="0"/>
              <a:t>事業構想の成否に対して、ステークホルダー間の合意形成やインフルエンサーによる世論形成が、どのように影響するかは、個別に検証しなければならない。</a:t>
            </a:r>
            <a:endParaRPr lang="en-US" altLang="ja-JP" sz="2800" b="1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5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30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27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1831" y="797930"/>
            <a:ext cx="7429500" cy="642937"/>
          </a:xfrm>
        </p:spPr>
        <p:txBody>
          <a:bodyPr/>
          <a:lstStyle/>
          <a:p>
            <a:r>
              <a:rPr lang="ja-JP" altLang="ja-JP" sz="3200" b="1" dirty="0"/>
              <a:t>参考文献</a:t>
            </a:r>
            <a:endParaRPr lang="ja-JP" altLang="en-US" sz="3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666180" y="2083236"/>
            <a:ext cx="9289032" cy="4093404"/>
          </a:xfrm>
          <a:prstGeom prst="rect">
            <a:avLst/>
          </a:prstGeom>
        </p:spPr>
        <p:txBody>
          <a:bodyPr wrap="square" lIns="91413" tIns="45708" rIns="91413" bIns="45708">
            <a:spAutoFit/>
          </a:bodyPr>
          <a:lstStyle/>
          <a:p>
            <a:r>
              <a:rPr lang="en-US" altLang="ja-JP" sz="2000" dirty="0"/>
              <a:t>Cutlip.S.M.,</a:t>
            </a:r>
            <a:r>
              <a:rPr lang="en-US" altLang="ja-JP" sz="2000" dirty="0" err="1"/>
              <a:t>Center.A.H</a:t>
            </a:r>
            <a:r>
              <a:rPr lang="en-US" altLang="ja-JP" sz="2000" dirty="0"/>
              <a:t>. and </a:t>
            </a:r>
            <a:r>
              <a:rPr lang="en-US" altLang="ja-JP" sz="2000" dirty="0" err="1"/>
              <a:t>Broom.G.M</a:t>
            </a:r>
            <a:r>
              <a:rPr lang="en-US" altLang="ja-JP" sz="2000" dirty="0"/>
              <a:t>. (2006) </a:t>
            </a:r>
            <a:r>
              <a:rPr lang="en-US" altLang="ja-JP" sz="2000" i="1" dirty="0" smtClean="0"/>
              <a:t>Effective </a:t>
            </a:r>
            <a:r>
              <a:rPr lang="en-US" altLang="ja-JP" sz="2000" i="1" dirty="0"/>
              <a:t>Public Relations, 9</a:t>
            </a:r>
            <a:r>
              <a:rPr lang="en-US" altLang="ja-JP" sz="2000" i="1" baseline="30000" dirty="0"/>
              <a:t>th</a:t>
            </a:r>
            <a:r>
              <a:rPr lang="en-US" altLang="ja-JP" sz="2000" i="1" dirty="0"/>
              <a:t>ed</a:t>
            </a:r>
            <a:r>
              <a:rPr lang="en-US" altLang="ja-JP" sz="2000" dirty="0"/>
              <a:t>, Pearson Education</a:t>
            </a:r>
            <a:r>
              <a:rPr lang="en-US" altLang="ja-JP" sz="2000" dirty="0" smtClean="0"/>
              <a:t>.</a:t>
            </a:r>
            <a:r>
              <a:rPr lang="ja-JP" altLang="en-US" sz="2000" dirty="0" smtClean="0"/>
              <a:t>　</a:t>
            </a:r>
            <a:r>
              <a:rPr lang="ja-JP" altLang="ja-JP" sz="2000" dirty="0" smtClean="0"/>
              <a:t>日本</a:t>
            </a:r>
            <a:r>
              <a:rPr lang="ja-JP" altLang="ja-JP" sz="2000" dirty="0"/>
              <a:t>広報学会監修</a:t>
            </a:r>
            <a:r>
              <a:rPr lang="en-US" altLang="ja-JP" sz="2000" dirty="0"/>
              <a:t>,(2008)</a:t>
            </a:r>
            <a:r>
              <a:rPr lang="ja-JP" altLang="ja-JP" sz="2000" dirty="0"/>
              <a:t>『体系　パブリックリレーションズ</a:t>
            </a:r>
            <a:r>
              <a:rPr lang="ja-JP" altLang="ja-JP" sz="2000" dirty="0" smtClean="0"/>
              <a:t>』</a:t>
            </a:r>
            <a:endParaRPr lang="ja-JP" altLang="ja-JP" sz="2000" dirty="0"/>
          </a:p>
          <a:p>
            <a:r>
              <a:rPr lang="en-US" altLang="ja-JP" sz="2000" dirty="0"/>
              <a:t> </a:t>
            </a:r>
            <a:endParaRPr lang="en-US" altLang="ja-JP" sz="2000" dirty="0" smtClean="0"/>
          </a:p>
          <a:p>
            <a:endParaRPr lang="ja-JP" altLang="ja-JP" sz="2000" dirty="0"/>
          </a:p>
          <a:p>
            <a:r>
              <a:rPr lang="ja-JP" altLang="ja-JP" sz="2000" dirty="0" smtClean="0"/>
              <a:t>北見</a:t>
            </a:r>
            <a:r>
              <a:rPr lang="ja-JP" altLang="ja-JP" sz="2000" dirty="0"/>
              <a:t>幸一</a:t>
            </a:r>
            <a:r>
              <a:rPr lang="en-US" altLang="ja-JP" sz="2000" dirty="0"/>
              <a:t>,</a:t>
            </a:r>
            <a:r>
              <a:rPr lang="ja-JP" altLang="ja-JP" sz="2000" dirty="0"/>
              <a:t>共著</a:t>
            </a:r>
            <a:r>
              <a:rPr lang="en-US" altLang="ja-JP" sz="2000" dirty="0"/>
              <a:t>(2014)</a:t>
            </a:r>
            <a:r>
              <a:rPr lang="ja-JP" altLang="ja-JP" sz="2000" dirty="0"/>
              <a:t>『広報・</a:t>
            </a:r>
            <a:r>
              <a:rPr lang="en-US" altLang="ja-JP" sz="2000" dirty="0"/>
              <a:t>PR</a:t>
            </a:r>
            <a:r>
              <a:rPr lang="ja-JP" altLang="ja-JP" sz="2000" dirty="0"/>
              <a:t>論：パブリックリレーションズの理論と実際』有斐閣</a:t>
            </a:r>
          </a:p>
          <a:p>
            <a:r>
              <a:rPr lang="en-US" altLang="ja-JP" sz="2000" dirty="0"/>
              <a:t> </a:t>
            </a:r>
            <a:endParaRPr lang="en-US" altLang="ja-JP" sz="2000" dirty="0" smtClean="0"/>
          </a:p>
          <a:p>
            <a:endParaRPr lang="ja-JP" altLang="ja-JP" sz="2000" dirty="0"/>
          </a:p>
          <a:p>
            <a:r>
              <a:rPr lang="ja-JP" altLang="ja-JP" sz="2000" dirty="0"/>
              <a:t>企業広報戦略研究所</a:t>
            </a:r>
            <a:r>
              <a:rPr lang="en-US" altLang="ja-JP" sz="2000" dirty="0"/>
              <a:t>(2015</a:t>
            </a:r>
            <a:r>
              <a:rPr lang="ja-JP" altLang="ja-JP" sz="2000" dirty="0"/>
              <a:t>）『戦略思考の広報マネジメント』日経</a:t>
            </a:r>
            <a:r>
              <a:rPr lang="en-US" altLang="ja-JP" sz="2000" dirty="0"/>
              <a:t>BP</a:t>
            </a:r>
            <a:r>
              <a:rPr lang="ja-JP" altLang="ja-JP" sz="2000" dirty="0"/>
              <a:t>コンサルティング</a:t>
            </a:r>
            <a:endParaRPr lang="en-US" altLang="ja-JP" sz="2000" dirty="0"/>
          </a:p>
          <a:p>
            <a:endParaRPr lang="en-US" altLang="ja-JP" sz="2000" dirty="0" smtClean="0"/>
          </a:p>
          <a:p>
            <a:endParaRPr lang="ja-JP" altLang="ja-JP" sz="2000" dirty="0"/>
          </a:p>
          <a:p>
            <a:r>
              <a:rPr lang="zh-TW" altLang="ja-JP" sz="2000" dirty="0"/>
              <a:t>企業広報戦略研究所</a:t>
            </a:r>
            <a:r>
              <a:rPr lang="en-US" altLang="ja-JP" sz="2000" dirty="0"/>
              <a:t>(2014) </a:t>
            </a:r>
            <a:r>
              <a:rPr lang="zh-TW" altLang="ja-JP" sz="2000" dirty="0"/>
              <a:t>「上場企業</a:t>
            </a:r>
            <a:r>
              <a:rPr lang="ja-JP" altLang="ja-JP" sz="2000" dirty="0"/>
              <a:t>の</a:t>
            </a:r>
            <a:r>
              <a:rPr lang="zh-TW" altLang="ja-JP" sz="2000" dirty="0"/>
              <a:t>広報力調査</a:t>
            </a:r>
            <a:r>
              <a:rPr lang="ja-JP" altLang="ja-JP" sz="2000" dirty="0"/>
              <a:t>の</a:t>
            </a:r>
            <a:r>
              <a:rPr lang="zh-TW" altLang="ja-JP" sz="2000" dirty="0"/>
              <a:t>結果」（</a:t>
            </a:r>
            <a:r>
              <a:rPr lang="en-US" altLang="ja-JP" sz="2000" dirty="0"/>
              <a:t>2016</a:t>
            </a:r>
            <a:r>
              <a:rPr lang="zh-TW" altLang="ja-JP" sz="2000" dirty="0"/>
              <a:t>年</a:t>
            </a:r>
            <a:r>
              <a:rPr lang="en-US" altLang="ja-JP" sz="2000" dirty="0"/>
              <a:t>1</a:t>
            </a:r>
            <a:r>
              <a:rPr lang="zh-TW" altLang="ja-JP" sz="2000" dirty="0"/>
              <a:t>月</a:t>
            </a:r>
            <a:r>
              <a:rPr lang="en-US" altLang="ja-JP" sz="2000" dirty="0"/>
              <a:t>5</a:t>
            </a:r>
            <a:r>
              <a:rPr lang="zh-TW" altLang="ja-JP" sz="2000" dirty="0"/>
              <a:t>日閲覧）</a:t>
            </a:r>
            <a:endParaRPr lang="en-US" altLang="zh-TW" sz="2000" dirty="0"/>
          </a:p>
          <a:p>
            <a:r>
              <a:rPr lang="en-US" altLang="ja-JP" sz="2000" u="sng" dirty="0">
                <a:hlinkClick r:id="rId3"/>
              </a:rPr>
              <a:t>http://www.dentsu-pr.co.jp/releasestopics/news_releases/20140318.html</a:t>
            </a:r>
            <a:endParaRPr lang="ja-JP" altLang="ja-JP" sz="2000" dirty="0"/>
          </a:p>
          <a:p>
            <a:r>
              <a:rPr lang="en-US" altLang="ja-JP" sz="2000" dirty="0"/>
              <a:t> </a:t>
            </a:r>
            <a:endParaRPr lang="ja-JP" altLang="ja-JP" sz="20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0864"/>
            <a:ext cx="184676" cy="41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3" tIns="45708" rIns="91413" bIns="45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31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25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sz="3200" dirty="0"/>
              <a:t>パブリックリレーションズ</a:t>
            </a:r>
            <a:r>
              <a:rPr lang="ja-JP" altLang="en-US" sz="3200" dirty="0" smtClean="0"/>
              <a:t>の領域</a:t>
            </a:r>
            <a:endParaRPr lang="ja-JP" altLang="en-US" sz="3200" dirty="0"/>
          </a:p>
        </p:txBody>
      </p:sp>
      <p:sp>
        <p:nvSpPr>
          <p:cNvPr id="8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54215" y="1836415"/>
            <a:ext cx="8928993" cy="5256584"/>
          </a:xfrm>
        </p:spPr>
        <p:txBody>
          <a:bodyPr vert="horz"/>
          <a:lstStyle/>
          <a:p>
            <a:pPr marL="0" indent="0">
              <a:buNone/>
            </a:pPr>
            <a:r>
              <a:rPr lang="ja-JP" altLang="ja-JP" sz="2400" dirty="0"/>
              <a:t>①インベスターリレーションズ（</a:t>
            </a:r>
            <a:r>
              <a:rPr lang="en-US" altLang="ja-JP" sz="2400" dirty="0"/>
              <a:t>Investor Relations</a:t>
            </a:r>
            <a:r>
              <a:rPr lang="ja-JP" altLang="ja-JP" sz="2400" dirty="0"/>
              <a:t>：</a:t>
            </a:r>
            <a:r>
              <a:rPr lang="en-US" altLang="ja-JP" sz="2400" dirty="0"/>
              <a:t>IR</a:t>
            </a:r>
            <a:r>
              <a:rPr lang="ja-JP" altLang="ja-JP" sz="2400" dirty="0"/>
              <a:t>）</a:t>
            </a:r>
            <a:endParaRPr lang="en-US" altLang="ja-JP" sz="2400" dirty="0"/>
          </a:p>
          <a:p>
            <a:pPr marL="0" indent="0">
              <a:buNone/>
            </a:pPr>
            <a:endParaRPr lang="ja-JP" altLang="ja-JP" sz="2400" dirty="0"/>
          </a:p>
          <a:p>
            <a:pPr marL="0" indent="0">
              <a:buNone/>
            </a:pPr>
            <a:r>
              <a:rPr lang="ja-JP" altLang="ja-JP" sz="2400" dirty="0"/>
              <a:t>②エンプロイーリレーションズ（</a:t>
            </a:r>
            <a:r>
              <a:rPr lang="en-US" altLang="ja-JP" sz="2400" dirty="0"/>
              <a:t>Employee Relations</a:t>
            </a:r>
            <a:r>
              <a:rPr lang="ja-JP" altLang="ja-JP" sz="2400" dirty="0"/>
              <a:t>）</a:t>
            </a:r>
            <a:endParaRPr lang="en-US" altLang="ja-JP" sz="2400" dirty="0"/>
          </a:p>
          <a:p>
            <a:pPr marL="0" indent="0">
              <a:buNone/>
            </a:pPr>
            <a:endParaRPr lang="ja-JP" altLang="ja-JP" sz="2400" dirty="0"/>
          </a:p>
          <a:p>
            <a:pPr marL="0" indent="0">
              <a:buNone/>
            </a:pPr>
            <a:r>
              <a:rPr lang="ja-JP" altLang="ja-JP" sz="2400" dirty="0"/>
              <a:t>③サプライチェーンリレーションズ</a:t>
            </a:r>
            <a:r>
              <a:rPr lang="en-US" altLang="ja-JP" sz="2400" dirty="0"/>
              <a:t>/</a:t>
            </a:r>
            <a:r>
              <a:rPr lang="ja-JP" altLang="ja-JP" sz="2400" dirty="0"/>
              <a:t>インダストリーリレーションズ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</a:t>
            </a:r>
            <a:r>
              <a:rPr lang="ja-JP" altLang="ja-JP" sz="2400" dirty="0"/>
              <a:t>（</a:t>
            </a:r>
            <a:r>
              <a:rPr lang="en-US" altLang="ja-JP" sz="2400" dirty="0"/>
              <a:t>Supply Chain Relations / Industry Relations</a:t>
            </a:r>
            <a:r>
              <a:rPr lang="ja-JP" altLang="ja-JP" sz="2400" dirty="0"/>
              <a:t>）</a:t>
            </a:r>
            <a:endParaRPr lang="en-US" altLang="ja-JP" sz="2400" dirty="0"/>
          </a:p>
          <a:p>
            <a:pPr marL="0" indent="0">
              <a:buNone/>
            </a:pPr>
            <a:endParaRPr lang="ja-JP" altLang="ja-JP" sz="2400" dirty="0"/>
          </a:p>
          <a:p>
            <a:pPr marL="0" indent="0">
              <a:buNone/>
            </a:pPr>
            <a:r>
              <a:rPr lang="ja-JP" altLang="ja-JP" sz="2400" dirty="0"/>
              <a:t>④カスタマーリレーションズ（</a:t>
            </a:r>
            <a:r>
              <a:rPr lang="en-US" altLang="ja-JP" sz="2400" dirty="0"/>
              <a:t>Customer Relations</a:t>
            </a:r>
            <a:r>
              <a:rPr lang="ja-JP" altLang="ja-JP" sz="2400" dirty="0"/>
              <a:t>）</a:t>
            </a:r>
            <a:endParaRPr lang="en-US" altLang="ja-JP" sz="2400" dirty="0"/>
          </a:p>
          <a:p>
            <a:pPr marL="0" indent="0">
              <a:buNone/>
            </a:pPr>
            <a:endParaRPr lang="ja-JP" altLang="ja-JP" sz="2400" dirty="0"/>
          </a:p>
          <a:p>
            <a:pPr marL="0" indent="0">
              <a:buNone/>
            </a:pPr>
            <a:r>
              <a:rPr lang="ja-JP" altLang="ja-JP" sz="2400" dirty="0"/>
              <a:t>⑤コミュニティーリレーションズ</a:t>
            </a:r>
            <a:r>
              <a:rPr lang="en-US" altLang="ja-JP" sz="2400" dirty="0"/>
              <a:t>/</a:t>
            </a:r>
            <a:r>
              <a:rPr lang="ja-JP" altLang="ja-JP" sz="2400" dirty="0"/>
              <a:t>ガバメントリレーションズ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</a:t>
            </a:r>
            <a:r>
              <a:rPr lang="ja-JP" altLang="ja-JP" sz="2400" dirty="0"/>
              <a:t>（</a:t>
            </a:r>
            <a:r>
              <a:rPr lang="en-US" altLang="ja-JP" sz="2400" dirty="0"/>
              <a:t>Community Relations / Government Relations</a:t>
            </a:r>
            <a:r>
              <a:rPr lang="ja-JP" altLang="ja-JP" sz="2400" dirty="0"/>
              <a:t>）</a:t>
            </a: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4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/>
              <a:t>パブリックとは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79974" y="1620391"/>
            <a:ext cx="7065838" cy="415466"/>
          </a:xfrm>
          <a:prstGeom prst="rect">
            <a:avLst/>
          </a:prstGeom>
        </p:spPr>
        <p:txBody>
          <a:bodyPr wrap="square" lIns="91381" tIns="45692" rIns="91381" bIns="45692">
            <a:spAutoFit/>
          </a:bodyPr>
          <a:lstStyle/>
          <a:p>
            <a:r>
              <a:rPr lang="ja-JP" altLang="ja-JP" b="1" u="sng" dirty="0"/>
              <a:t>ステークホルダー　＋　インフルエンサー　＝　</a:t>
            </a:r>
            <a:r>
              <a:rPr lang="ja-JP" altLang="ja-JP" b="1" u="sng" dirty="0" smtClean="0"/>
              <a:t>パブリック</a:t>
            </a:r>
            <a:endParaRPr lang="ja-JP" altLang="ja-JP" b="1" dirty="0"/>
          </a:p>
        </p:txBody>
      </p:sp>
      <p:sp>
        <p:nvSpPr>
          <p:cNvPr id="9" name="正方形/長方形 8"/>
          <p:cNvSpPr/>
          <p:nvPr/>
        </p:nvSpPr>
        <p:spPr>
          <a:xfrm>
            <a:off x="4790917" y="6732960"/>
            <a:ext cx="4516223" cy="276942"/>
          </a:xfrm>
          <a:prstGeom prst="rect">
            <a:avLst/>
          </a:prstGeom>
        </p:spPr>
        <p:txBody>
          <a:bodyPr wrap="square" lIns="91381" tIns="45692" rIns="91381" bIns="45692">
            <a:spAutoFit/>
          </a:bodyPr>
          <a:lstStyle/>
          <a:p>
            <a:pPr algn="r"/>
            <a:r>
              <a:rPr lang="ja-JP" altLang="ja-JP" sz="1200" b="1" dirty="0"/>
              <a:t>ステークホルダー・インフルエンサー・マトリクス（</a:t>
            </a:r>
            <a:r>
              <a:rPr lang="en-US" altLang="ja-JP" sz="1200" b="1" dirty="0"/>
              <a:t>SIM</a:t>
            </a:r>
            <a:r>
              <a:rPr lang="ja-JP" altLang="ja-JP" sz="1200" b="1" dirty="0"/>
              <a:t>）</a:t>
            </a:r>
            <a:r>
              <a:rPr lang="ja-JP" altLang="en-US" sz="1200" b="1" dirty="0"/>
              <a:t>：筆者作成</a:t>
            </a:r>
            <a:endParaRPr lang="ja-JP" altLang="ja-JP" sz="1200" b="1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5</a:t>
            </a:fld>
            <a:endParaRPr lang="ja-JP" altLang="en-US" dirty="0"/>
          </a:p>
        </p:txBody>
      </p:sp>
      <p:grpSp>
        <p:nvGrpSpPr>
          <p:cNvPr id="33" name="グループ化 32"/>
          <p:cNvGrpSpPr/>
          <p:nvPr/>
        </p:nvGrpSpPr>
        <p:grpSpPr>
          <a:xfrm>
            <a:off x="1170236" y="2196455"/>
            <a:ext cx="8136904" cy="4464496"/>
            <a:chOff x="373063" y="1749425"/>
            <a:chExt cx="9236075" cy="5171185"/>
          </a:xfrm>
        </p:grpSpPr>
        <p:sp>
          <p:nvSpPr>
            <p:cNvPr id="34" name="Rectangle 27"/>
            <p:cNvSpPr>
              <a:spLocks noChangeArrowheads="1"/>
            </p:cNvSpPr>
            <p:nvPr/>
          </p:nvSpPr>
          <p:spPr bwMode="auto">
            <a:xfrm>
              <a:off x="373063" y="1749425"/>
              <a:ext cx="1527175" cy="113506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直接的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  <a:ea typeface="HGP創英角ｺﾞｼｯｸUB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ステークホルダー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  <a:ea typeface="HGP創英角ｺﾞｼｯｸUB"/>
              </a:endParaRPr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373063" y="2874963"/>
              <a:ext cx="1527175" cy="11334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間接的</a:t>
              </a:r>
              <a:endPara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  <a:ea typeface="HGP創英角ｺﾞｼｯｸUB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ステークホルダー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  <a:ea typeface="HGP創英角ｺﾞｼｯｸUB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3063" y="5785547"/>
              <a:ext cx="1527175" cy="113506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パブリック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  <a:ea typeface="HGP創英角ｺﾞｼｯｸUB"/>
              </a:endParaRPr>
            </a:p>
          </p:txBody>
        </p:sp>
        <p:sp>
          <p:nvSpPr>
            <p:cNvPr id="37" name="Rectangle 27"/>
            <p:cNvSpPr>
              <a:spLocks noChangeArrowheads="1"/>
            </p:cNvSpPr>
            <p:nvPr/>
          </p:nvSpPr>
          <p:spPr bwMode="auto">
            <a:xfrm>
              <a:off x="1976438" y="1749425"/>
              <a:ext cx="1525587" cy="113506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株主</a:t>
              </a:r>
              <a:endPara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  <a:ea typeface="HGP創英角ｺﾞｼｯｸUB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投資家</a:t>
              </a:r>
            </a:p>
          </p:txBody>
        </p:sp>
        <p:sp>
          <p:nvSpPr>
            <p:cNvPr id="38" name="Rectangle 27"/>
            <p:cNvSpPr>
              <a:spLocks noChangeArrowheads="1"/>
            </p:cNvSpPr>
            <p:nvPr/>
          </p:nvSpPr>
          <p:spPr bwMode="auto">
            <a:xfrm>
              <a:off x="1976438" y="2874963"/>
              <a:ext cx="1525587" cy="11334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ファンド</a:t>
              </a:r>
              <a:endPara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  <a:ea typeface="HGP創英角ｺﾞｼｯｸUB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金融機関</a:t>
              </a:r>
            </a:p>
          </p:txBody>
        </p:sp>
        <p:sp>
          <p:nvSpPr>
            <p:cNvPr id="39" name="Rectangle 27"/>
            <p:cNvSpPr>
              <a:spLocks noChangeArrowheads="1"/>
            </p:cNvSpPr>
            <p:nvPr/>
          </p:nvSpPr>
          <p:spPr bwMode="auto">
            <a:xfrm>
              <a:off x="1978025" y="5785547"/>
              <a:ext cx="7631113" cy="113506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400" kern="0" dirty="0" smtClean="0">
                  <a:solidFill>
                    <a:srgbClr val="000000"/>
                  </a:solidFill>
                  <a:latin typeface="HGP創英角ｺﾞｼｯｸUB"/>
                  <a:ea typeface="HGP創英角ｺﾞｼｯｸUB"/>
                </a:rPr>
                <a:t>公共　（金融界</a:t>
              </a:r>
              <a:r>
                <a:rPr kumimoji="0" lang="ja-JP" altLang="en-US" sz="1400" kern="0" dirty="0">
                  <a:solidFill>
                    <a:srgbClr val="000000"/>
                  </a:solidFill>
                  <a:latin typeface="HGP創英角ｺﾞｼｯｸUB"/>
                  <a:ea typeface="HGP創英角ｺﾞｼｯｸUB"/>
                </a:rPr>
                <a:t>、</a:t>
              </a:r>
              <a:r>
                <a:rPr kumimoji="0" lang="ja-JP" altLang="en-US" sz="1400" kern="0" dirty="0" smtClean="0">
                  <a:solidFill>
                    <a:srgbClr val="000000"/>
                  </a:solidFill>
                  <a:latin typeface="HGP創英角ｺﾞｼｯｸUB"/>
                  <a:ea typeface="HGP創英角ｺﾞｼｯｸUB"/>
                </a:rPr>
                <a:t>労働界、</a:t>
              </a:r>
              <a:r>
                <a:rPr kumimoji="0" lang="ja-JP" altLang="en-US" sz="1400" kern="0" dirty="0">
                  <a:solidFill>
                    <a:srgbClr val="000000"/>
                  </a:solidFill>
                  <a:latin typeface="HGP創英角ｺﾞｼｯｸUB"/>
                  <a:ea typeface="HGP創英角ｺﾞｼｯｸUB"/>
                </a:rPr>
                <a:t>産</a:t>
              </a:r>
              <a:r>
                <a:rPr kumimoji="0" lang="ja-JP" altLang="en-US" sz="1400" kern="0" dirty="0" smtClean="0">
                  <a:solidFill>
                    <a:srgbClr val="000000"/>
                  </a:solidFill>
                  <a:latin typeface="HGP創英角ｺﾞｼｯｸUB"/>
                  <a:ea typeface="HGP創英角ｺﾞｼｯｸUB"/>
                </a:rPr>
                <a:t>業界、</a:t>
              </a:r>
              <a:r>
                <a:rPr kumimoji="0" lang="ja-JP" altLang="en-US" sz="1400" kern="0" dirty="0">
                  <a:solidFill>
                    <a:srgbClr val="000000"/>
                  </a:solidFill>
                  <a:latin typeface="HGP創英角ｺﾞｼｯｸUB"/>
                  <a:ea typeface="HGP創英角ｺﾞｼｯｸUB"/>
                </a:rPr>
                <a:t>産</a:t>
              </a:r>
              <a:r>
                <a:rPr kumimoji="0" lang="ja-JP" altLang="en-US" sz="1400" kern="0" dirty="0" smtClean="0">
                  <a:solidFill>
                    <a:srgbClr val="000000"/>
                  </a:solidFill>
                  <a:latin typeface="HGP創英角ｺﾞｼｯｸUB"/>
                  <a:ea typeface="HGP創英角ｺﾞｼｯｸUB"/>
                </a:rPr>
                <a:t>業界、</a:t>
              </a:r>
              <a:r>
                <a:rPr kumimoji="0" lang="ja-JP" altLang="en-US" sz="1400" kern="0" dirty="0">
                  <a:solidFill>
                    <a:srgbClr val="000000"/>
                  </a:solidFill>
                  <a:latin typeface="HGP創英角ｺﾞｼｯｸUB"/>
                  <a:ea typeface="HGP創英角ｺﾞｼｯｸUB"/>
                </a:rPr>
                <a:t>地域</a:t>
              </a:r>
              <a:r>
                <a:rPr kumimoji="0" lang="ja-JP" altLang="en-US" sz="1400" kern="0" dirty="0" smtClean="0">
                  <a:solidFill>
                    <a:srgbClr val="000000"/>
                  </a:solidFill>
                  <a:latin typeface="HGP創英角ｺﾞｼｯｸUB"/>
                  <a:ea typeface="HGP創英角ｺﾞｼｯｸUB"/>
                </a:rPr>
                <a:t>社会、国際社会）</a:t>
              </a:r>
              <a:endParaRPr kumimoji="0" lang="ja-JP" altLang="en-US" sz="1400" kern="0" dirty="0">
                <a:solidFill>
                  <a:srgbClr val="000000"/>
                </a:solidFill>
                <a:latin typeface="HGP創英角ｺﾞｼｯｸUB"/>
                <a:ea typeface="HGP創英角ｺﾞｼｯｸUB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3502025" y="1749425"/>
              <a:ext cx="1527175" cy="113506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従業員</a:t>
              </a: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3502025" y="2874963"/>
              <a:ext cx="1527175" cy="11334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学生・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OB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労働</a:t>
              </a: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団体</a:t>
              </a:r>
            </a:p>
          </p:txBody>
        </p:sp>
        <p:sp>
          <p:nvSpPr>
            <p:cNvPr id="43" name="Rectangle 27"/>
            <p:cNvSpPr>
              <a:spLocks noChangeArrowheads="1"/>
            </p:cNvSpPr>
            <p:nvPr/>
          </p:nvSpPr>
          <p:spPr bwMode="auto">
            <a:xfrm>
              <a:off x="5029200" y="1749425"/>
              <a:ext cx="1527175" cy="113506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取引先</a:t>
              </a:r>
            </a:p>
          </p:txBody>
        </p:sp>
        <p:sp>
          <p:nvSpPr>
            <p:cNvPr id="44" name="Rectangle 27"/>
            <p:cNvSpPr>
              <a:spLocks noChangeArrowheads="1"/>
            </p:cNvSpPr>
            <p:nvPr/>
          </p:nvSpPr>
          <p:spPr bwMode="auto">
            <a:xfrm>
              <a:off x="5029200" y="2874963"/>
              <a:ext cx="1527175" cy="11334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関連</a:t>
              </a: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業界</a:t>
              </a:r>
              <a:endPara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  <a:ea typeface="HGP創英角ｺﾞｼｯｸUB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業界</a:t>
              </a: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団体</a:t>
              </a:r>
            </a:p>
          </p:txBody>
        </p:sp>
        <p:sp>
          <p:nvSpPr>
            <p:cNvPr id="46" name="Rectangle 27"/>
            <p:cNvSpPr>
              <a:spLocks noChangeArrowheads="1"/>
            </p:cNvSpPr>
            <p:nvPr/>
          </p:nvSpPr>
          <p:spPr bwMode="auto">
            <a:xfrm>
              <a:off x="6556375" y="1749425"/>
              <a:ext cx="1525588" cy="113506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顧客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6556375" y="2874963"/>
              <a:ext cx="1525588" cy="11334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消費者</a:t>
              </a:r>
              <a:endPara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  <a:ea typeface="HGP創英角ｺﾞｼｯｸUB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消費者</a:t>
              </a: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団体</a:t>
              </a:r>
            </a:p>
          </p:txBody>
        </p:sp>
        <p:sp>
          <p:nvSpPr>
            <p:cNvPr id="49" name="Rectangle 27"/>
            <p:cNvSpPr>
              <a:spLocks noChangeArrowheads="1"/>
            </p:cNvSpPr>
            <p:nvPr/>
          </p:nvSpPr>
          <p:spPr bwMode="auto">
            <a:xfrm>
              <a:off x="8081963" y="1749425"/>
              <a:ext cx="1527175" cy="113506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政府・自治体</a:t>
              </a:r>
            </a:p>
          </p:txBody>
        </p:sp>
        <p:sp>
          <p:nvSpPr>
            <p:cNvPr id="50" name="Rectangle 27"/>
            <p:cNvSpPr>
              <a:spLocks noChangeArrowheads="1"/>
            </p:cNvSpPr>
            <p:nvPr/>
          </p:nvSpPr>
          <p:spPr bwMode="auto">
            <a:xfrm>
              <a:off x="8081963" y="2874963"/>
              <a:ext cx="1527175" cy="11334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地域</a:t>
              </a: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住民</a:t>
              </a:r>
              <a:endPara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  <a:ea typeface="HGP創英角ｺﾞｼｯｸUB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ＮＧＯ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/</a:t>
              </a: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ＮＰＯ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  <a:ea typeface="HGP創英角ｺﾞｼｯｸUB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373063" y="4172730"/>
              <a:ext cx="1527175" cy="70643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オピニオン系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  <a:ea typeface="HGP創英角ｺﾞｼｯｸUB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インフルエンサー</a:t>
              </a:r>
            </a:p>
          </p:txBody>
        </p:sp>
        <p:sp>
          <p:nvSpPr>
            <p:cNvPr id="53" name="Rectangle 27"/>
            <p:cNvSpPr>
              <a:spLocks noChangeArrowheads="1"/>
            </p:cNvSpPr>
            <p:nvPr/>
          </p:nvSpPr>
          <p:spPr bwMode="auto">
            <a:xfrm>
              <a:off x="373063" y="4858530"/>
              <a:ext cx="1527175" cy="7080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メディア系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  <a:ea typeface="HGP創英角ｺﾞｼｯｸUB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</a:rPr>
                <a:t>インフルエンサー</a:t>
              </a:r>
            </a:p>
          </p:txBody>
        </p:sp>
        <p:sp>
          <p:nvSpPr>
            <p:cNvPr id="54" name="Rectangle 27"/>
            <p:cNvSpPr>
              <a:spLocks noChangeArrowheads="1"/>
            </p:cNvSpPr>
            <p:nvPr/>
          </p:nvSpPr>
          <p:spPr bwMode="auto">
            <a:xfrm>
              <a:off x="1976438" y="4172730"/>
              <a:ext cx="7624762" cy="70643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学者、評論家、専門家</a:t>
              </a:r>
              <a:r>
                <a:rPr kumimoji="0" lang="ja-JP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、</a:t>
              </a: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研究機関</a:t>
              </a:r>
              <a:r>
                <a:rPr kumimoji="0" lang="ja-JP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、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アナリスト</a:t>
              </a:r>
              <a:r>
                <a:rPr kumimoji="0" lang="ja-JP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、</a:t>
              </a:r>
              <a:r>
                <a:rPr kumimoji="0" lang="ja-JP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シンクタンク、</a:t>
              </a:r>
              <a:r>
                <a:rPr kumimoji="0" lang="ja-JP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等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55" name="Rectangle 27"/>
            <p:cNvSpPr>
              <a:spLocks noChangeArrowheads="1"/>
            </p:cNvSpPr>
            <p:nvPr/>
          </p:nvSpPr>
          <p:spPr bwMode="auto">
            <a:xfrm>
              <a:off x="1976438" y="4858530"/>
              <a:ext cx="7624762" cy="7080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新聞、雑誌、テレビ、ラジオ、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ネットメディア、ブロ</a:t>
              </a: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グ</a:t>
              </a:r>
              <a:r>
                <a:rPr kumimoji="0" lang="ja-JP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、</a:t>
              </a: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SNS</a:t>
              </a:r>
              <a:r>
                <a:rPr kumimoji="0" lang="ja-JP" altLang="ja-JP" sz="14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、</a:t>
              </a:r>
              <a:r>
                <a:rPr kumimoji="0" lang="ja-JP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791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AutoShape 21"/>
          <p:cNvCxnSpPr>
            <a:cxnSpLocks noChangeShapeType="1"/>
            <a:stCxn id="18468" idx="2"/>
            <a:endCxn id="18475" idx="0"/>
          </p:cNvCxnSpPr>
          <p:nvPr/>
        </p:nvCxnSpPr>
        <p:spPr bwMode="auto">
          <a:xfrm rot="16200000" flipH="1">
            <a:off x="5168084" y="4195061"/>
            <a:ext cx="1953311" cy="2867315"/>
          </a:xfrm>
          <a:prstGeom prst="bentConnector3">
            <a:avLst>
              <a:gd name="adj1" fmla="val 33126"/>
            </a:avLst>
          </a:prstGeom>
          <a:noFill/>
          <a:ln w="12700">
            <a:solidFill>
              <a:schemeClr val="tx1"/>
            </a:solidFill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87" name="Rectangle 4"/>
          <p:cNvSpPr>
            <a:spLocks noChangeArrowheads="1"/>
          </p:cNvSpPr>
          <p:nvPr/>
        </p:nvSpPr>
        <p:spPr bwMode="auto">
          <a:xfrm>
            <a:off x="1098228" y="5570074"/>
            <a:ext cx="7200800" cy="802845"/>
          </a:xfrm>
          <a:prstGeom prst="rect">
            <a:avLst/>
          </a:prstGeom>
          <a:solidFill>
            <a:srgbClr val="F3E5F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0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コーポレート　　・</a:t>
            </a:r>
            <a:endParaRPr lang="en-US" altLang="ja-JP" sz="105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05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コミュニケーション部</a:t>
            </a:r>
            <a:endParaRPr lang="en-US" altLang="ja-JP" sz="1050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ja-JP" altLang="en-US" sz="1050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434" name="Text Box 12"/>
          <p:cNvSpPr txBox="1">
            <a:spLocks noChangeArrowheads="1"/>
          </p:cNvSpPr>
          <p:nvPr/>
        </p:nvSpPr>
        <p:spPr bwMode="auto">
          <a:xfrm>
            <a:off x="616650" y="828303"/>
            <a:ext cx="4153986" cy="597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1" tIns="52140" rIns="104281" bIns="5214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200" dirty="0">
                <a:solidFill>
                  <a:srgbClr val="000000"/>
                </a:solidFill>
                <a:latin typeface="+mn-ea"/>
                <a:ea typeface="+mn-ea"/>
              </a:rPr>
              <a:t>広報機能の組織体制  </a:t>
            </a:r>
          </a:p>
        </p:txBody>
      </p:sp>
      <p:sp>
        <p:nvSpPr>
          <p:cNvPr id="18435" name="Rectangle 6"/>
          <p:cNvSpPr txBox="1">
            <a:spLocks noChangeArrowheads="1"/>
          </p:cNvSpPr>
          <p:nvPr/>
        </p:nvSpPr>
        <p:spPr bwMode="auto">
          <a:xfrm>
            <a:off x="9665188" y="518628"/>
            <a:ext cx="790010" cy="387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273" tIns="48137" rIns="96273" bIns="48137"/>
          <a:lstStyle>
            <a:lvl1pPr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3A7C7C0-F89A-40D4-9DD1-34A24D597CD1}" type="slidenum">
              <a:rPr lang="en-US" altLang="ja-JP" sz="250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ja-JP" sz="2500">
              <a:solidFill>
                <a:srgbClr val="000000"/>
              </a:solidFill>
            </a:endParaRP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7061139" y="2487265"/>
            <a:ext cx="1002709" cy="63642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広報部</a:t>
            </a:r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2443534" y="2487265"/>
            <a:ext cx="1002709" cy="630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財務部</a:t>
            </a:r>
          </a:p>
        </p:txBody>
      </p:sp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3597005" y="2487265"/>
            <a:ext cx="1002709" cy="630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人事部</a:t>
            </a:r>
          </a:p>
        </p:txBody>
      </p:sp>
      <p:sp>
        <p:nvSpPr>
          <p:cNvPr id="18440" name="Rectangle 12"/>
          <p:cNvSpPr>
            <a:spLocks noChangeArrowheads="1"/>
          </p:cNvSpPr>
          <p:nvPr/>
        </p:nvSpPr>
        <p:spPr bwMode="auto">
          <a:xfrm>
            <a:off x="4754015" y="2487264"/>
            <a:ext cx="1010996" cy="6364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事業部</a:t>
            </a:r>
            <a:endParaRPr lang="en-US" altLang="ja-JP" sz="1400" b="1">
              <a:solidFill>
                <a:srgbClr val="000000"/>
              </a:solidFill>
            </a:endParaRPr>
          </a:p>
        </p:txBody>
      </p:sp>
      <p:sp>
        <p:nvSpPr>
          <p:cNvPr id="18441" name="Rectangle 13"/>
          <p:cNvSpPr>
            <a:spLocks noChangeArrowheads="1"/>
          </p:cNvSpPr>
          <p:nvPr/>
        </p:nvSpPr>
        <p:spPr bwMode="auto">
          <a:xfrm>
            <a:off x="1304081" y="2487265"/>
            <a:ext cx="1002709" cy="630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企画</a:t>
            </a:r>
            <a:endParaRPr lang="en-US" altLang="ja-JP" sz="1400" b="1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渉外部</a:t>
            </a:r>
          </a:p>
        </p:txBody>
      </p:sp>
      <p:cxnSp>
        <p:nvCxnSpPr>
          <p:cNvPr id="18442" name="AutoShape 18"/>
          <p:cNvCxnSpPr>
            <a:cxnSpLocks noChangeShapeType="1"/>
            <a:stCxn id="18437" idx="2"/>
            <a:endCxn id="18452" idx="0"/>
          </p:cNvCxnSpPr>
          <p:nvPr/>
        </p:nvCxnSpPr>
        <p:spPr bwMode="auto">
          <a:xfrm>
            <a:off x="7562494" y="3123688"/>
            <a:ext cx="5120" cy="17981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3" name="Rectangle 20"/>
          <p:cNvSpPr>
            <a:spLocks noChangeArrowheads="1"/>
          </p:cNvSpPr>
          <p:nvPr/>
        </p:nvSpPr>
        <p:spPr bwMode="auto">
          <a:xfrm>
            <a:off x="3616143" y="1585870"/>
            <a:ext cx="2179639" cy="4393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取締役会</a:t>
            </a:r>
          </a:p>
        </p:txBody>
      </p:sp>
      <p:cxnSp>
        <p:nvCxnSpPr>
          <p:cNvPr id="18444" name="AutoShape 21"/>
          <p:cNvCxnSpPr>
            <a:cxnSpLocks noChangeShapeType="1"/>
            <a:stCxn id="18443" idx="2"/>
            <a:endCxn id="18440" idx="0"/>
          </p:cNvCxnSpPr>
          <p:nvPr/>
        </p:nvCxnSpPr>
        <p:spPr bwMode="auto">
          <a:xfrm rot="16200000" flipH="1">
            <a:off x="4751735" y="1979486"/>
            <a:ext cx="462006" cy="55355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5" name="AutoShape 22"/>
          <p:cNvCxnSpPr>
            <a:cxnSpLocks noChangeShapeType="1"/>
            <a:stCxn id="18443" idx="2"/>
            <a:endCxn id="18438" idx="0"/>
          </p:cNvCxnSpPr>
          <p:nvPr/>
        </p:nvCxnSpPr>
        <p:spPr bwMode="auto">
          <a:xfrm rot="5400000">
            <a:off x="3594423" y="1375724"/>
            <a:ext cx="462007" cy="1761074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6" name="AutoShape 23"/>
          <p:cNvCxnSpPr>
            <a:cxnSpLocks noChangeShapeType="1"/>
            <a:stCxn id="18443" idx="2"/>
            <a:endCxn id="18437" idx="0"/>
          </p:cNvCxnSpPr>
          <p:nvPr/>
        </p:nvCxnSpPr>
        <p:spPr bwMode="auto">
          <a:xfrm rot="16200000" flipH="1">
            <a:off x="5903225" y="827995"/>
            <a:ext cx="462007" cy="2856531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7" name="AutoShape 24"/>
          <p:cNvCxnSpPr>
            <a:cxnSpLocks noChangeShapeType="1"/>
            <a:stCxn id="18443" idx="2"/>
            <a:endCxn id="18439" idx="0"/>
          </p:cNvCxnSpPr>
          <p:nvPr/>
        </p:nvCxnSpPr>
        <p:spPr bwMode="auto">
          <a:xfrm rot="5400000">
            <a:off x="4171159" y="1952460"/>
            <a:ext cx="462007" cy="607604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8" name="AutoShape 25"/>
          <p:cNvCxnSpPr>
            <a:cxnSpLocks noChangeShapeType="1"/>
            <a:stCxn id="18443" idx="2"/>
            <a:endCxn id="18441" idx="0"/>
          </p:cNvCxnSpPr>
          <p:nvPr/>
        </p:nvCxnSpPr>
        <p:spPr bwMode="auto">
          <a:xfrm rot="5400000">
            <a:off x="3024698" y="805999"/>
            <a:ext cx="462004" cy="2900527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9" name="Line 46"/>
          <p:cNvSpPr>
            <a:spLocks noChangeShapeType="1"/>
          </p:cNvSpPr>
          <p:nvPr/>
        </p:nvSpPr>
        <p:spPr bwMode="auto">
          <a:xfrm>
            <a:off x="868839" y="4068661"/>
            <a:ext cx="7855536" cy="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9046" tIns="49522" rIns="99046" bIns="49522" anchor="ctr"/>
          <a:lstStyle/>
          <a:p>
            <a:endParaRPr lang="ja-JP" altLang="en-US"/>
          </a:p>
        </p:txBody>
      </p:sp>
      <p:sp>
        <p:nvSpPr>
          <p:cNvPr id="18450" name="Rectangle 12"/>
          <p:cNvSpPr>
            <a:spLocks noChangeArrowheads="1"/>
          </p:cNvSpPr>
          <p:nvPr/>
        </p:nvSpPr>
        <p:spPr bwMode="auto">
          <a:xfrm>
            <a:off x="5907487" y="2487264"/>
            <a:ext cx="1010996" cy="63000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営業部</a:t>
            </a:r>
          </a:p>
        </p:txBody>
      </p:sp>
      <p:cxnSp>
        <p:nvCxnSpPr>
          <p:cNvPr id="18451" name="AutoShape 21"/>
          <p:cNvCxnSpPr>
            <a:cxnSpLocks noChangeShapeType="1"/>
            <a:stCxn id="18443" idx="2"/>
            <a:endCxn id="18450" idx="0"/>
          </p:cNvCxnSpPr>
          <p:nvPr/>
        </p:nvCxnSpPr>
        <p:spPr bwMode="auto">
          <a:xfrm rot="16200000" flipH="1">
            <a:off x="5328473" y="1402749"/>
            <a:ext cx="462003" cy="1707022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52" name="Rectangle 4"/>
          <p:cNvSpPr>
            <a:spLocks noChangeArrowheads="1"/>
          </p:cNvSpPr>
          <p:nvPr/>
        </p:nvSpPr>
        <p:spPr bwMode="auto">
          <a:xfrm>
            <a:off x="7066259" y="3303502"/>
            <a:ext cx="1002709" cy="618697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rgbClr val="000000"/>
                </a:solidFill>
              </a:rPr>
              <a:t>報道対応</a:t>
            </a:r>
          </a:p>
        </p:txBody>
      </p:sp>
      <p:sp>
        <p:nvSpPr>
          <p:cNvPr id="18453" name="Rectangle 9"/>
          <p:cNvSpPr>
            <a:spLocks noChangeArrowheads="1"/>
          </p:cNvSpPr>
          <p:nvPr/>
        </p:nvSpPr>
        <p:spPr bwMode="auto">
          <a:xfrm>
            <a:off x="2448652" y="3294640"/>
            <a:ext cx="1002709" cy="630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株主対応</a:t>
            </a:r>
          </a:p>
        </p:txBody>
      </p:sp>
      <p:sp>
        <p:nvSpPr>
          <p:cNvPr id="18454" name="Rectangle 11"/>
          <p:cNvSpPr>
            <a:spLocks noChangeArrowheads="1"/>
          </p:cNvSpPr>
          <p:nvPr/>
        </p:nvSpPr>
        <p:spPr bwMode="auto">
          <a:xfrm>
            <a:off x="3586220" y="3294640"/>
            <a:ext cx="1002709" cy="630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従業員</a:t>
            </a:r>
            <a:endParaRPr lang="en-US" altLang="ja-JP" sz="1400" b="1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対応</a:t>
            </a:r>
          </a:p>
        </p:txBody>
      </p:sp>
      <p:sp>
        <p:nvSpPr>
          <p:cNvPr id="18455" name="Rectangle 12"/>
          <p:cNvSpPr>
            <a:spLocks noChangeArrowheads="1"/>
          </p:cNvSpPr>
          <p:nvPr/>
        </p:nvSpPr>
        <p:spPr bwMode="auto">
          <a:xfrm>
            <a:off x="4759134" y="3303825"/>
            <a:ext cx="1010996" cy="6186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取引先</a:t>
            </a:r>
            <a:endParaRPr lang="en-US" altLang="ja-JP" sz="1400" b="1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対応</a:t>
            </a:r>
            <a:endParaRPr lang="en-US" altLang="ja-JP" sz="1400" b="1">
              <a:solidFill>
                <a:srgbClr val="000000"/>
              </a:solidFill>
            </a:endParaRPr>
          </a:p>
        </p:txBody>
      </p:sp>
      <p:sp>
        <p:nvSpPr>
          <p:cNvPr id="18456" name="Rectangle 13"/>
          <p:cNvSpPr>
            <a:spLocks noChangeArrowheads="1"/>
          </p:cNvSpPr>
          <p:nvPr/>
        </p:nvSpPr>
        <p:spPr bwMode="auto">
          <a:xfrm>
            <a:off x="1309200" y="3294640"/>
            <a:ext cx="1002709" cy="630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行政対応</a:t>
            </a:r>
          </a:p>
        </p:txBody>
      </p:sp>
      <p:sp>
        <p:nvSpPr>
          <p:cNvPr id="18457" name="Rectangle 12"/>
          <p:cNvSpPr>
            <a:spLocks noChangeArrowheads="1"/>
          </p:cNvSpPr>
          <p:nvPr/>
        </p:nvSpPr>
        <p:spPr bwMode="auto">
          <a:xfrm>
            <a:off x="5912606" y="3305948"/>
            <a:ext cx="1010996" cy="6186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顧客対応</a:t>
            </a:r>
          </a:p>
        </p:txBody>
      </p:sp>
      <p:cxnSp>
        <p:nvCxnSpPr>
          <p:cNvPr id="18458" name="AutoShape 18"/>
          <p:cNvCxnSpPr>
            <a:cxnSpLocks noChangeShapeType="1"/>
            <a:stCxn id="18438" idx="2"/>
            <a:endCxn id="18453" idx="0"/>
          </p:cNvCxnSpPr>
          <p:nvPr/>
        </p:nvCxnSpPr>
        <p:spPr bwMode="auto">
          <a:xfrm>
            <a:off x="2944889" y="3117270"/>
            <a:ext cx="5119" cy="17737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9" name="AutoShape 18"/>
          <p:cNvCxnSpPr>
            <a:cxnSpLocks noChangeShapeType="1"/>
            <a:stCxn id="18439" idx="2"/>
            <a:endCxn id="18454" idx="0"/>
          </p:cNvCxnSpPr>
          <p:nvPr/>
        </p:nvCxnSpPr>
        <p:spPr bwMode="auto">
          <a:xfrm flipH="1">
            <a:off x="4087575" y="3117270"/>
            <a:ext cx="10785" cy="17737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60" name="AutoShape 18"/>
          <p:cNvCxnSpPr>
            <a:cxnSpLocks noChangeShapeType="1"/>
            <a:stCxn id="18441" idx="2"/>
            <a:endCxn id="18456" idx="0"/>
          </p:cNvCxnSpPr>
          <p:nvPr/>
        </p:nvCxnSpPr>
        <p:spPr bwMode="auto">
          <a:xfrm>
            <a:off x="1805436" y="3117270"/>
            <a:ext cx="5119" cy="17737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61" name="AutoShape 18"/>
          <p:cNvCxnSpPr>
            <a:cxnSpLocks noChangeShapeType="1"/>
            <a:stCxn id="18440" idx="2"/>
            <a:endCxn id="18455" idx="0"/>
          </p:cNvCxnSpPr>
          <p:nvPr/>
        </p:nvCxnSpPr>
        <p:spPr bwMode="auto">
          <a:xfrm>
            <a:off x="5259513" y="3123687"/>
            <a:ext cx="5119" cy="18013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62" name="AutoShape 18"/>
          <p:cNvCxnSpPr>
            <a:cxnSpLocks noChangeShapeType="1"/>
            <a:stCxn id="18450" idx="2"/>
            <a:endCxn id="18457" idx="0"/>
          </p:cNvCxnSpPr>
          <p:nvPr/>
        </p:nvCxnSpPr>
        <p:spPr bwMode="auto">
          <a:xfrm>
            <a:off x="6412984" y="3117270"/>
            <a:ext cx="5119" cy="18867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63" name="Rectangle 9"/>
          <p:cNvSpPr>
            <a:spLocks noChangeArrowheads="1"/>
          </p:cNvSpPr>
          <p:nvPr/>
        </p:nvSpPr>
        <p:spPr bwMode="auto">
          <a:xfrm>
            <a:off x="3607242" y="5653980"/>
            <a:ext cx="1002709" cy="630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財務部</a:t>
            </a:r>
          </a:p>
        </p:txBody>
      </p:sp>
      <p:sp>
        <p:nvSpPr>
          <p:cNvPr id="18464" name="Rectangle 11"/>
          <p:cNvSpPr>
            <a:spLocks noChangeArrowheads="1"/>
          </p:cNvSpPr>
          <p:nvPr/>
        </p:nvSpPr>
        <p:spPr bwMode="auto">
          <a:xfrm>
            <a:off x="2453853" y="5653980"/>
            <a:ext cx="1002709" cy="630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rgbClr val="000000"/>
                </a:solidFill>
              </a:rPr>
              <a:t>人事部</a:t>
            </a:r>
          </a:p>
        </p:txBody>
      </p:sp>
      <p:sp>
        <p:nvSpPr>
          <p:cNvPr id="18465" name="Rectangle 12"/>
          <p:cNvSpPr>
            <a:spLocks noChangeArrowheads="1"/>
          </p:cNvSpPr>
          <p:nvPr/>
        </p:nvSpPr>
        <p:spPr bwMode="auto">
          <a:xfrm>
            <a:off x="4769919" y="5653980"/>
            <a:ext cx="1010996" cy="6364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事業部</a:t>
            </a:r>
            <a:endParaRPr lang="en-US" altLang="ja-JP" sz="1400" b="1">
              <a:solidFill>
                <a:srgbClr val="000000"/>
              </a:solidFill>
            </a:endParaRPr>
          </a:p>
        </p:txBody>
      </p:sp>
      <p:sp>
        <p:nvSpPr>
          <p:cNvPr id="18466" name="Rectangle 13"/>
          <p:cNvSpPr>
            <a:spLocks noChangeArrowheads="1"/>
          </p:cNvSpPr>
          <p:nvPr/>
        </p:nvSpPr>
        <p:spPr bwMode="auto">
          <a:xfrm>
            <a:off x="1309200" y="5653980"/>
            <a:ext cx="1002709" cy="630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企画</a:t>
            </a:r>
            <a:endParaRPr lang="en-US" altLang="ja-JP" sz="1400" b="1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渉外部</a:t>
            </a:r>
          </a:p>
        </p:txBody>
      </p:sp>
      <p:sp>
        <p:nvSpPr>
          <p:cNvPr id="18468" name="Rectangle 20"/>
          <p:cNvSpPr>
            <a:spLocks noChangeArrowheads="1"/>
          </p:cNvSpPr>
          <p:nvPr/>
        </p:nvSpPr>
        <p:spPr bwMode="auto">
          <a:xfrm>
            <a:off x="3621262" y="4212676"/>
            <a:ext cx="2179639" cy="4393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取締役会</a:t>
            </a:r>
          </a:p>
        </p:txBody>
      </p:sp>
      <p:cxnSp>
        <p:nvCxnSpPr>
          <p:cNvPr id="18469" name="AutoShape 21"/>
          <p:cNvCxnSpPr>
            <a:cxnSpLocks noChangeShapeType="1"/>
            <a:stCxn id="18468" idx="2"/>
            <a:endCxn id="18465" idx="0"/>
          </p:cNvCxnSpPr>
          <p:nvPr/>
        </p:nvCxnSpPr>
        <p:spPr bwMode="auto">
          <a:xfrm rot="16200000" flipH="1">
            <a:off x="4492291" y="4870854"/>
            <a:ext cx="1001916" cy="564335"/>
          </a:xfrm>
          <a:prstGeom prst="bentConnector3">
            <a:avLst>
              <a:gd name="adj1" fmla="val 6485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70" name="AutoShape 22"/>
          <p:cNvCxnSpPr>
            <a:cxnSpLocks noChangeShapeType="1"/>
            <a:stCxn id="18468" idx="2"/>
            <a:endCxn id="18463" idx="0"/>
          </p:cNvCxnSpPr>
          <p:nvPr/>
        </p:nvCxnSpPr>
        <p:spPr bwMode="auto">
          <a:xfrm rot="5400000">
            <a:off x="3908882" y="4851780"/>
            <a:ext cx="1001916" cy="602485"/>
          </a:xfrm>
          <a:prstGeom prst="bentConnector3">
            <a:avLst>
              <a:gd name="adj1" fmla="val 6485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71" name="AutoShape 24"/>
          <p:cNvCxnSpPr>
            <a:cxnSpLocks noChangeShapeType="1"/>
            <a:stCxn id="18468" idx="2"/>
            <a:endCxn id="18464" idx="0"/>
          </p:cNvCxnSpPr>
          <p:nvPr/>
        </p:nvCxnSpPr>
        <p:spPr bwMode="auto">
          <a:xfrm rot="5400000">
            <a:off x="3332187" y="4275085"/>
            <a:ext cx="1001916" cy="1755874"/>
          </a:xfrm>
          <a:prstGeom prst="bentConnector3">
            <a:avLst>
              <a:gd name="adj1" fmla="val 6379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72" name="AutoShape 25"/>
          <p:cNvCxnSpPr>
            <a:cxnSpLocks noChangeShapeType="1"/>
            <a:stCxn id="18468" idx="2"/>
            <a:endCxn id="18466" idx="0"/>
          </p:cNvCxnSpPr>
          <p:nvPr/>
        </p:nvCxnSpPr>
        <p:spPr bwMode="auto">
          <a:xfrm rot="5400000">
            <a:off x="2759861" y="3702759"/>
            <a:ext cx="1001916" cy="2900527"/>
          </a:xfrm>
          <a:prstGeom prst="bentConnector3">
            <a:avLst>
              <a:gd name="adj1" fmla="val 6379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73" name="Rectangle 12"/>
          <p:cNvSpPr>
            <a:spLocks noChangeArrowheads="1"/>
          </p:cNvSpPr>
          <p:nvPr/>
        </p:nvSpPr>
        <p:spPr bwMode="auto">
          <a:xfrm>
            <a:off x="5923391" y="5665287"/>
            <a:ext cx="1010996" cy="6186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営業部</a:t>
            </a:r>
          </a:p>
        </p:txBody>
      </p:sp>
      <p:cxnSp>
        <p:nvCxnSpPr>
          <p:cNvPr id="18474" name="AutoShape 21"/>
          <p:cNvCxnSpPr>
            <a:cxnSpLocks noChangeShapeType="1"/>
            <a:stCxn id="18468" idx="2"/>
            <a:endCxn id="18473" idx="0"/>
          </p:cNvCxnSpPr>
          <p:nvPr/>
        </p:nvCxnSpPr>
        <p:spPr bwMode="auto">
          <a:xfrm rot="16200000" flipH="1">
            <a:off x="5063374" y="4299771"/>
            <a:ext cx="1013223" cy="1717807"/>
          </a:xfrm>
          <a:prstGeom prst="bentConnector3">
            <a:avLst>
              <a:gd name="adj1" fmla="val 6364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75" name="Rectangle 4"/>
          <p:cNvSpPr>
            <a:spLocks noChangeArrowheads="1"/>
          </p:cNvSpPr>
          <p:nvPr/>
        </p:nvSpPr>
        <p:spPr bwMode="auto">
          <a:xfrm>
            <a:off x="7077042" y="6605375"/>
            <a:ext cx="1002709" cy="627870"/>
          </a:xfrm>
          <a:prstGeom prst="rect">
            <a:avLst/>
          </a:prstGeom>
          <a:solidFill>
            <a:srgbClr val="F3E5F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報道対応</a:t>
            </a:r>
          </a:p>
        </p:txBody>
      </p:sp>
      <p:sp>
        <p:nvSpPr>
          <p:cNvPr id="18476" name="Rectangle 9"/>
          <p:cNvSpPr>
            <a:spLocks noChangeArrowheads="1"/>
          </p:cNvSpPr>
          <p:nvPr/>
        </p:nvSpPr>
        <p:spPr bwMode="auto">
          <a:xfrm>
            <a:off x="3612361" y="6605375"/>
            <a:ext cx="1002709" cy="630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株主対応</a:t>
            </a:r>
          </a:p>
        </p:txBody>
      </p:sp>
      <p:sp>
        <p:nvSpPr>
          <p:cNvPr id="18477" name="Rectangle 11"/>
          <p:cNvSpPr>
            <a:spLocks noChangeArrowheads="1"/>
          </p:cNvSpPr>
          <p:nvPr/>
        </p:nvSpPr>
        <p:spPr bwMode="auto">
          <a:xfrm>
            <a:off x="2458971" y="6605375"/>
            <a:ext cx="1002709" cy="630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従業員</a:t>
            </a:r>
            <a:endParaRPr lang="en-US" altLang="ja-JP" sz="1400" b="1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対応</a:t>
            </a:r>
          </a:p>
        </p:txBody>
      </p:sp>
      <p:sp>
        <p:nvSpPr>
          <p:cNvPr id="18478" name="Rectangle 12"/>
          <p:cNvSpPr>
            <a:spLocks noChangeArrowheads="1"/>
          </p:cNvSpPr>
          <p:nvPr/>
        </p:nvSpPr>
        <p:spPr bwMode="auto">
          <a:xfrm>
            <a:off x="4775038" y="6605375"/>
            <a:ext cx="1010996" cy="63058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取引先</a:t>
            </a:r>
            <a:endParaRPr lang="en-US" altLang="ja-JP" sz="1400" b="1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対応</a:t>
            </a:r>
            <a:endParaRPr lang="en-US" altLang="ja-JP" sz="1400" b="1">
              <a:solidFill>
                <a:srgbClr val="000000"/>
              </a:solidFill>
            </a:endParaRPr>
          </a:p>
        </p:txBody>
      </p:sp>
      <p:sp>
        <p:nvSpPr>
          <p:cNvPr id="18479" name="Rectangle 13"/>
          <p:cNvSpPr>
            <a:spLocks noChangeArrowheads="1"/>
          </p:cNvSpPr>
          <p:nvPr/>
        </p:nvSpPr>
        <p:spPr bwMode="auto">
          <a:xfrm>
            <a:off x="1314318" y="6605375"/>
            <a:ext cx="1002709" cy="630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行政対応</a:t>
            </a:r>
          </a:p>
        </p:txBody>
      </p:sp>
      <p:sp>
        <p:nvSpPr>
          <p:cNvPr id="18480" name="Rectangle 12"/>
          <p:cNvSpPr>
            <a:spLocks noChangeArrowheads="1"/>
          </p:cNvSpPr>
          <p:nvPr/>
        </p:nvSpPr>
        <p:spPr bwMode="auto">
          <a:xfrm>
            <a:off x="5928510" y="6605375"/>
            <a:ext cx="1010996" cy="63000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000000"/>
                </a:solidFill>
              </a:rPr>
              <a:t>顧客対応</a:t>
            </a:r>
          </a:p>
        </p:txBody>
      </p:sp>
      <p:cxnSp>
        <p:nvCxnSpPr>
          <p:cNvPr id="18481" name="AutoShape 18"/>
          <p:cNvCxnSpPr>
            <a:cxnSpLocks noChangeShapeType="1"/>
            <a:stCxn id="18463" idx="2"/>
            <a:endCxn id="18476" idx="0"/>
          </p:cNvCxnSpPr>
          <p:nvPr/>
        </p:nvCxnSpPr>
        <p:spPr bwMode="auto">
          <a:xfrm>
            <a:off x="4108597" y="6283985"/>
            <a:ext cx="5119" cy="3213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82" name="AutoShape 18"/>
          <p:cNvCxnSpPr>
            <a:cxnSpLocks noChangeShapeType="1"/>
            <a:stCxn id="18464" idx="2"/>
            <a:endCxn id="18477" idx="0"/>
          </p:cNvCxnSpPr>
          <p:nvPr/>
        </p:nvCxnSpPr>
        <p:spPr bwMode="auto">
          <a:xfrm>
            <a:off x="2955208" y="6283985"/>
            <a:ext cx="5118" cy="3213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83" name="AutoShape 18"/>
          <p:cNvCxnSpPr>
            <a:cxnSpLocks noChangeShapeType="1"/>
            <a:stCxn id="18466" idx="2"/>
            <a:endCxn id="18479" idx="0"/>
          </p:cNvCxnSpPr>
          <p:nvPr/>
        </p:nvCxnSpPr>
        <p:spPr bwMode="auto">
          <a:xfrm>
            <a:off x="1810555" y="6283985"/>
            <a:ext cx="5118" cy="3213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84" name="AutoShape 18"/>
          <p:cNvCxnSpPr>
            <a:cxnSpLocks noChangeShapeType="1"/>
            <a:stCxn id="18465" idx="2"/>
            <a:endCxn id="18478" idx="0"/>
          </p:cNvCxnSpPr>
          <p:nvPr/>
        </p:nvCxnSpPr>
        <p:spPr bwMode="auto">
          <a:xfrm>
            <a:off x="5275417" y="6290402"/>
            <a:ext cx="5119" cy="31497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85" name="AutoShape 18"/>
          <p:cNvCxnSpPr>
            <a:cxnSpLocks noChangeShapeType="1"/>
            <a:stCxn id="18473" idx="2"/>
            <a:endCxn id="18480" idx="0"/>
          </p:cNvCxnSpPr>
          <p:nvPr/>
        </p:nvCxnSpPr>
        <p:spPr bwMode="auto">
          <a:xfrm>
            <a:off x="6428889" y="6283985"/>
            <a:ext cx="5119" cy="3213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86" name="Rectangle 20"/>
          <p:cNvSpPr>
            <a:spLocks noChangeArrowheads="1"/>
          </p:cNvSpPr>
          <p:nvPr/>
        </p:nvSpPr>
        <p:spPr bwMode="auto">
          <a:xfrm>
            <a:off x="4087575" y="4788740"/>
            <a:ext cx="1247015" cy="310684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9785" tIns="44892" rIns="89785" bIns="44892" anchor="ctr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000000"/>
                </a:solidFill>
              </a:rPr>
              <a:t>CRO</a:t>
            </a:r>
            <a:endParaRPr lang="ja-JP" altLang="en-US" sz="1400" b="1">
              <a:solidFill>
                <a:srgbClr val="000000"/>
              </a:solidFill>
            </a:endParaRPr>
          </a:p>
        </p:txBody>
      </p:sp>
      <p:sp>
        <p:nvSpPr>
          <p:cNvPr id="18488" name="Rectangle 29"/>
          <p:cNvSpPr>
            <a:spLocks noChangeArrowheads="1"/>
          </p:cNvSpPr>
          <p:nvPr/>
        </p:nvSpPr>
        <p:spPr bwMode="auto">
          <a:xfrm>
            <a:off x="7061139" y="6084887"/>
            <a:ext cx="1178924" cy="1990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89785" tIns="44892" rIns="89785" bIns="44892" anchor="b"/>
          <a:lstStyle>
            <a:lvl1pPr defTabSz="895350"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defTabSz="8953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defTabSz="89535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defTabSz="89535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defTabSz="89535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50" b="1" dirty="0">
                <a:solidFill>
                  <a:srgbClr val="000000"/>
                </a:solidFill>
              </a:rPr>
              <a:t>連携・調整</a:t>
            </a:r>
          </a:p>
        </p:txBody>
      </p:sp>
      <p:sp>
        <p:nvSpPr>
          <p:cNvPr id="18489" name="テキスト ボックス 58"/>
          <p:cNvSpPr txBox="1">
            <a:spLocks noChangeArrowheads="1"/>
          </p:cNvSpPr>
          <p:nvPr/>
        </p:nvSpPr>
        <p:spPr bwMode="auto">
          <a:xfrm>
            <a:off x="5346351" y="4784384"/>
            <a:ext cx="282641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b="1" dirty="0"/>
              <a:t>（チーフ・レピュテーション・オフィサー）</a:t>
            </a:r>
          </a:p>
        </p:txBody>
      </p:sp>
      <p:sp>
        <p:nvSpPr>
          <p:cNvPr id="18490" name="テキスト ボックス 155"/>
          <p:cNvSpPr txBox="1">
            <a:spLocks noChangeArrowheads="1"/>
          </p:cNvSpPr>
          <p:nvPr/>
        </p:nvSpPr>
        <p:spPr bwMode="auto">
          <a:xfrm>
            <a:off x="5758305" y="1663544"/>
            <a:ext cx="241444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b="1"/>
              <a:t>（従来のステークホルダー対応）</a:t>
            </a:r>
          </a:p>
        </p:txBody>
      </p:sp>
      <p:sp>
        <p:nvSpPr>
          <p:cNvPr id="18491" name="テキスト ボックス 156"/>
          <p:cNvSpPr txBox="1">
            <a:spLocks noChangeArrowheads="1"/>
          </p:cNvSpPr>
          <p:nvPr/>
        </p:nvSpPr>
        <p:spPr bwMode="auto">
          <a:xfrm>
            <a:off x="5758305" y="4280328"/>
            <a:ext cx="241444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b="1" dirty="0"/>
              <a:t>（今後のステークホルダー対応）</a:t>
            </a:r>
          </a:p>
        </p:txBody>
      </p:sp>
      <p:sp>
        <p:nvSpPr>
          <p:cNvPr id="81" name="正方形/長方形 80"/>
          <p:cNvSpPr/>
          <p:nvPr/>
        </p:nvSpPr>
        <p:spPr>
          <a:xfrm>
            <a:off x="5280536" y="6983386"/>
            <a:ext cx="4516223" cy="276942"/>
          </a:xfrm>
          <a:prstGeom prst="rect">
            <a:avLst/>
          </a:prstGeom>
        </p:spPr>
        <p:txBody>
          <a:bodyPr wrap="square" lIns="91381" tIns="45692" rIns="91381" bIns="45692">
            <a:spAutoFit/>
          </a:bodyPr>
          <a:lstStyle/>
          <a:p>
            <a:pPr algn="r"/>
            <a:r>
              <a:rPr lang="ja-JP" altLang="en-US" sz="1200" b="1" dirty="0" smtClean="0"/>
              <a:t>広報組織：</a:t>
            </a:r>
            <a:r>
              <a:rPr lang="ja-JP" altLang="en-US" sz="1200" b="1" dirty="0"/>
              <a:t>筆者作成</a:t>
            </a:r>
            <a:endParaRPr lang="ja-JP" altLang="ja-JP" sz="1200" b="1" dirty="0"/>
          </a:p>
        </p:txBody>
      </p:sp>
      <p:sp>
        <p:nvSpPr>
          <p:cNvPr id="82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49904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594172" y="828303"/>
            <a:ext cx="8472463" cy="621945"/>
          </a:xfrm>
          <a:prstGeom prst="rect">
            <a:avLst/>
          </a:prstGeom>
        </p:spPr>
        <p:txBody>
          <a:bodyPr lIns="96259" tIns="48131" rIns="96259" bIns="48131"/>
          <a:lstStyle/>
          <a:p>
            <a:pPr defTabSz="1042805">
              <a:defRPr/>
            </a:pPr>
            <a:r>
              <a:rPr lang="ja-JP" altLang="en-US" sz="3200" kern="0" dirty="0">
                <a:latin typeface="+mj-ea"/>
                <a:ea typeface="+mj-ea"/>
                <a:cs typeface="+mj-cs"/>
              </a:rPr>
              <a:t>経営戦略～事業戦略</a:t>
            </a:r>
          </a:p>
        </p:txBody>
      </p:sp>
      <p:grpSp>
        <p:nvGrpSpPr>
          <p:cNvPr id="39" name="グループ化 12"/>
          <p:cNvGrpSpPr>
            <a:grpSpLocks/>
          </p:cNvGrpSpPr>
          <p:nvPr/>
        </p:nvGrpSpPr>
        <p:grpSpPr bwMode="auto">
          <a:xfrm>
            <a:off x="1026220" y="1908423"/>
            <a:ext cx="8690390" cy="4850195"/>
            <a:chOff x="1288380" y="1653840"/>
            <a:chExt cx="8051199" cy="4766624"/>
          </a:xfrm>
        </p:grpSpPr>
        <p:grpSp>
          <p:nvGrpSpPr>
            <p:cNvPr id="40" name="グループ化 6"/>
            <p:cNvGrpSpPr>
              <a:grpSpLocks/>
            </p:cNvGrpSpPr>
            <p:nvPr/>
          </p:nvGrpSpPr>
          <p:grpSpPr bwMode="auto">
            <a:xfrm>
              <a:off x="1288380" y="1653840"/>
              <a:ext cx="6488693" cy="4766624"/>
              <a:chOff x="2205038" y="1653840"/>
              <a:chExt cx="6488693" cy="4766624"/>
            </a:xfrm>
          </p:grpSpPr>
          <p:grpSp>
            <p:nvGrpSpPr>
              <p:cNvPr id="56" name="グループ化 30"/>
              <p:cNvGrpSpPr>
                <a:grpSpLocks/>
              </p:cNvGrpSpPr>
              <p:nvPr/>
            </p:nvGrpSpPr>
            <p:grpSpPr bwMode="auto">
              <a:xfrm>
                <a:off x="2205038" y="1653840"/>
                <a:ext cx="6488693" cy="4731692"/>
                <a:chOff x="2509838" y="968988"/>
                <a:chExt cx="6488693" cy="4653183"/>
              </a:xfrm>
            </p:grpSpPr>
            <p:sp>
              <p:nvSpPr>
                <p:cNvPr id="63" name="Rectangle 27"/>
                <p:cNvSpPr>
                  <a:spLocks noChangeArrowheads="1"/>
                </p:cNvSpPr>
                <p:nvPr/>
              </p:nvSpPr>
              <p:spPr bwMode="auto">
                <a:xfrm>
                  <a:off x="2768624" y="1663843"/>
                  <a:ext cx="1316155" cy="46844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defTabSz="962589">
                    <a:defRPr/>
                  </a:pPr>
                  <a:r>
                    <a:rPr lang="ja-JP" altLang="en-US" sz="1900" dirty="0">
                      <a:latin typeface="HGP創英角ｺﾞｼｯｸUB"/>
                      <a:ea typeface="HGP創英角ｺﾞｼｯｸUB"/>
                    </a:rPr>
                    <a:t>経営環境</a:t>
                  </a:r>
                </a:p>
              </p:txBody>
            </p:sp>
            <p:sp>
              <p:nvSpPr>
                <p:cNvPr id="64" name="Rectangle 27"/>
                <p:cNvSpPr>
                  <a:spLocks noChangeArrowheads="1"/>
                </p:cNvSpPr>
                <p:nvPr/>
              </p:nvSpPr>
              <p:spPr bwMode="auto">
                <a:xfrm>
                  <a:off x="2740047" y="3333055"/>
                  <a:ext cx="1239948" cy="45751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defTabSz="962589">
                    <a:defRPr/>
                  </a:pPr>
                  <a:r>
                    <a:rPr lang="ja-JP" altLang="en-US" sz="1900" dirty="0">
                      <a:latin typeface="HGP創英角ｺﾞｼｯｸUB"/>
                      <a:ea typeface="HGP創英角ｺﾞｼｯｸUB"/>
                    </a:rPr>
                    <a:t>事業</a:t>
                  </a:r>
                  <a:r>
                    <a:rPr lang="en-US" altLang="ja-JP" sz="1900" dirty="0">
                      <a:latin typeface="HGP創英角ｺﾞｼｯｸUB"/>
                      <a:ea typeface="HGP創英角ｺﾞｼｯｸUB"/>
                    </a:rPr>
                    <a:t>A</a:t>
                  </a:r>
                  <a:endParaRPr lang="ja-JP" altLang="en-US" sz="1900" dirty="0">
                    <a:latin typeface="HGP創英角ｺﾞｼｯｸUB"/>
                    <a:ea typeface="HGP創英角ｺﾞｼｯｸUB"/>
                  </a:endParaRPr>
                </a:p>
              </p:txBody>
            </p:sp>
            <p:sp>
              <p:nvSpPr>
                <p:cNvPr id="65" name="角丸四角形 64"/>
                <p:cNvSpPr/>
                <p:nvPr/>
              </p:nvSpPr>
              <p:spPr>
                <a:xfrm>
                  <a:off x="3725972" y="968988"/>
                  <a:ext cx="1913109" cy="607413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62589">
                    <a:defRPr/>
                  </a:pPr>
                  <a:r>
                    <a:rPr lang="ja-JP" altLang="en-US" sz="1900" dirty="0">
                      <a:solidFill>
                        <a:schemeClr val="tx1"/>
                      </a:solidFill>
                      <a:latin typeface="HGP創英角ｺﾞｼｯｸUB"/>
                      <a:ea typeface="HGP創英角ｺﾞｼｯｸUB"/>
                    </a:rPr>
                    <a:t>経営理念</a:t>
                  </a:r>
                  <a:endParaRPr lang="en-US" altLang="ja-JP" sz="1900" dirty="0">
                    <a:solidFill>
                      <a:schemeClr val="tx1"/>
                    </a:solidFill>
                    <a:latin typeface="HGP創英角ｺﾞｼｯｸUB"/>
                    <a:ea typeface="HGP創英角ｺﾞｼｯｸUB"/>
                  </a:endParaRPr>
                </a:p>
                <a:p>
                  <a:pPr algn="ctr" defTabSz="962589">
                    <a:defRPr/>
                  </a:pPr>
                  <a:r>
                    <a:rPr lang="ja-JP" altLang="en-US" sz="1900" dirty="0">
                      <a:solidFill>
                        <a:schemeClr val="tx1"/>
                      </a:solidFill>
                      <a:latin typeface="HGP創英角ｺﾞｼｯｸUB"/>
                      <a:ea typeface="HGP創英角ｺﾞｼｯｸUB"/>
                    </a:rPr>
                    <a:t>ビジョン</a:t>
                  </a:r>
                </a:p>
              </p:txBody>
            </p:sp>
            <p:sp>
              <p:nvSpPr>
                <p:cNvPr id="66" name="Rectangle 27"/>
                <p:cNvSpPr>
                  <a:spLocks noChangeArrowheads="1"/>
                </p:cNvSpPr>
                <p:nvPr/>
              </p:nvSpPr>
              <p:spPr bwMode="auto">
                <a:xfrm>
                  <a:off x="5250108" y="1654474"/>
                  <a:ext cx="1316156" cy="46844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defTabSz="962589">
                    <a:defRPr/>
                  </a:pPr>
                  <a:r>
                    <a:rPr lang="ja-JP" altLang="en-US" sz="1900" dirty="0">
                      <a:latin typeface="HGP創英角ｺﾞｼｯｸUB"/>
                      <a:ea typeface="HGP創英角ｺﾞｼｯｸUB"/>
                    </a:rPr>
                    <a:t>経営資源</a:t>
                  </a:r>
                </a:p>
              </p:txBody>
            </p:sp>
            <p:sp>
              <p:nvSpPr>
                <p:cNvPr id="67" name="Rectangle 27"/>
                <p:cNvSpPr>
                  <a:spLocks noChangeArrowheads="1"/>
                </p:cNvSpPr>
                <p:nvPr/>
              </p:nvSpPr>
              <p:spPr bwMode="auto">
                <a:xfrm>
                  <a:off x="2509838" y="2418033"/>
                  <a:ext cx="4351727" cy="608974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defTabSz="962589">
                    <a:defRPr/>
                  </a:pPr>
                  <a:r>
                    <a:rPr lang="ja-JP" altLang="en-US" sz="1900" dirty="0">
                      <a:latin typeface="HGP創英角ｺﾞｼｯｸUB"/>
                      <a:ea typeface="HGP創英角ｺﾞｼｯｸUB"/>
                    </a:rPr>
                    <a:t>経営戦略（資源配分）</a:t>
                  </a:r>
                  <a:endParaRPr lang="en-US" altLang="ja-JP" sz="1900" dirty="0">
                    <a:latin typeface="HGP創英角ｺﾞｼｯｸUB"/>
                    <a:ea typeface="HGP創英角ｺﾞｼｯｸUB"/>
                  </a:endParaRPr>
                </a:p>
                <a:p>
                  <a:pPr algn="ctr" defTabSz="962589">
                    <a:defRPr/>
                  </a:pPr>
                  <a:r>
                    <a:rPr lang="ja-JP" altLang="en-US" sz="1900" dirty="0">
                      <a:latin typeface="HGP創英角ｺﾞｼｯｸUB"/>
                      <a:ea typeface="HGP創英角ｺﾞｼｯｸUB"/>
                    </a:rPr>
                    <a:t>人事・財務・渉外・研究開発・危機管理・・</a:t>
                  </a:r>
                </a:p>
              </p:txBody>
            </p:sp>
            <p:sp>
              <p:nvSpPr>
                <p:cNvPr id="68" name="下矢印 67"/>
                <p:cNvSpPr/>
                <p:nvPr/>
              </p:nvSpPr>
              <p:spPr>
                <a:xfrm>
                  <a:off x="4381668" y="1730986"/>
                  <a:ext cx="611242" cy="610536"/>
                </a:xfrm>
                <a:prstGeom prst="downArrow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62589">
                    <a:defRPr/>
                  </a:pPr>
                  <a:endParaRPr lang="ja-JP" altLang="en-US" sz="25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Rectangle 27"/>
                <p:cNvSpPr>
                  <a:spLocks noChangeArrowheads="1"/>
                </p:cNvSpPr>
                <p:nvPr/>
              </p:nvSpPr>
              <p:spPr bwMode="auto">
                <a:xfrm>
                  <a:off x="4094305" y="3333055"/>
                  <a:ext cx="1239949" cy="45751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defTabSz="962589">
                    <a:defRPr/>
                  </a:pPr>
                  <a:r>
                    <a:rPr lang="ja-JP" altLang="en-US" sz="1900" dirty="0">
                      <a:latin typeface="HGP創英角ｺﾞｼｯｸUB"/>
                      <a:ea typeface="HGP創英角ｺﾞｼｯｸUB"/>
                    </a:rPr>
                    <a:t>事業</a:t>
                  </a:r>
                  <a:r>
                    <a:rPr lang="en-US" altLang="ja-JP" sz="1900" dirty="0">
                      <a:latin typeface="HGP創英角ｺﾞｼｯｸUB"/>
                      <a:ea typeface="HGP創英角ｺﾞｼｯｸUB"/>
                    </a:rPr>
                    <a:t>B</a:t>
                  </a:r>
                  <a:endParaRPr lang="ja-JP" altLang="en-US" sz="1900" dirty="0">
                    <a:latin typeface="HGP創英角ｺﾞｼｯｸUB"/>
                    <a:ea typeface="HGP創英角ｺﾞｼｯｸUB"/>
                  </a:endParaRPr>
                </a:p>
              </p:txBody>
            </p:sp>
            <p:sp>
              <p:nvSpPr>
                <p:cNvPr id="70" name="Rectangle 27"/>
                <p:cNvSpPr>
                  <a:spLocks noChangeArrowheads="1"/>
                </p:cNvSpPr>
                <p:nvPr/>
              </p:nvSpPr>
              <p:spPr bwMode="auto">
                <a:xfrm>
                  <a:off x="5469203" y="3333055"/>
                  <a:ext cx="1239949" cy="45751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defTabSz="962589">
                    <a:defRPr/>
                  </a:pPr>
                  <a:r>
                    <a:rPr lang="ja-JP" altLang="en-US" sz="1900" dirty="0">
                      <a:latin typeface="HGP創英角ｺﾞｼｯｸUB"/>
                      <a:ea typeface="HGP創英角ｺﾞｼｯｸUB"/>
                    </a:rPr>
                    <a:t>事業</a:t>
                  </a:r>
                  <a:r>
                    <a:rPr lang="en-US" altLang="ja-JP" sz="1900" dirty="0">
                      <a:latin typeface="HGP創英角ｺﾞｼｯｸUB"/>
                      <a:ea typeface="HGP創英角ｺﾞｼｯｸUB"/>
                    </a:rPr>
                    <a:t>C</a:t>
                  </a:r>
                  <a:endParaRPr lang="ja-JP" altLang="en-US" sz="1900" dirty="0">
                    <a:latin typeface="HGP創英角ｺﾞｼｯｸUB"/>
                    <a:ea typeface="HGP創英角ｺﾞｼｯｸUB"/>
                  </a:endParaRPr>
                </a:p>
              </p:txBody>
            </p:sp>
            <p:sp>
              <p:nvSpPr>
                <p:cNvPr id="71" name="テキスト ボックス 29"/>
                <p:cNvSpPr txBox="1">
                  <a:spLocks noChangeArrowheads="1"/>
                </p:cNvSpPr>
                <p:nvPr/>
              </p:nvSpPr>
              <p:spPr bwMode="auto">
                <a:xfrm>
                  <a:off x="6632575" y="3333750"/>
                  <a:ext cx="616614" cy="4610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kumimoji="1" sz="3500">
                      <a:solidFill>
                        <a:schemeClr val="tx1"/>
                      </a:solidFill>
                      <a:latin typeface="ＭＳ Ｐゴシック" charset="-128"/>
                      <a:ea typeface="ＭＳ Ｐゴシック" charset="-128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3000">
                      <a:solidFill>
                        <a:schemeClr val="tx1"/>
                      </a:solidFill>
                      <a:latin typeface="ＭＳ Ｐゴシック" charset="-128"/>
                      <a:ea typeface="ＭＳ Ｐゴシック" charset="-128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600">
                      <a:solidFill>
                        <a:schemeClr val="tx1"/>
                      </a:solidFill>
                      <a:latin typeface="ＭＳ Ｐゴシック" charset="-128"/>
                      <a:ea typeface="ＭＳ Ｐゴシック" charset="-128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200">
                      <a:solidFill>
                        <a:schemeClr val="tx1"/>
                      </a:solidFill>
                      <a:latin typeface="ＭＳ Ｐゴシック" charset="-128"/>
                      <a:ea typeface="ＭＳ Ｐゴシック" charset="-128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200">
                      <a:solidFill>
                        <a:schemeClr val="tx1"/>
                      </a:solidFill>
                      <a:latin typeface="ＭＳ Ｐゴシック" charset="-128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200">
                      <a:solidFill>
                        <a:schemeClr val="tx1"/>
                      </a:solidFill>
                      <a:latin typeface="ＭＳ Ｐゴシック" charset="-128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200">
                      <a:solidFill>
                        <a:schemeClr val="tx1"/>
                      </a:solidFill>
                      <a:latin typeface="ＭＳ Ｐゴシック" charset="-128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200">
                      <a:solidFill>
                        <a:schemeClr val="tx1"/>
                      </a:solidFill>
                      <a:latin typeface="ＭＳ Ｐゴシック" charset="-128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200">
                      <a:solidFill>
                        <a:schemeClr val="tx1"/>
                      </a:solidFill>
                      <a:latin typeface="ＭＳ Ｐゴシック" charset="-128"/>
                      <a:ea typeface="ＭＳ Ｐゴシック" charset="-128"/>
                    </a:defRPr>
                  </a:lvl9pPr>
                </a:lstStyle>
                <a:p>
                  <a:pPr defTabSz="962589" eaLnBrk="1" hangingPunct="1">
                    <a:spcBef>
                      <a:spcPct val="0"/>
                    </a:spcBef>
                    <a:buNone/>
                  </a:pPr>
                  <a:r>
                    <a:rPr lang="ja-JP" altLang="en-US" sz="2500" dirty="0"/>
                    <a:t>・・・</a:t>
                  </a:r>
                </a:p>
              </p:txBody>
            </p:sp>
            <p:cxnSp>
              <p:nvCxnSpPr>
                <p:cNvPr id="72" name="直線矢印コネクタ 71"/>
                <p:cNvCxnSpPr/>
                <p:nvPr/>
              </p:nvCxnSpPr>
              <p:spPr>
                <a:xfrm>
                  <a:off x="3349701" y="3027006"/>
                  <a:ext cx="0" cy="30604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直線矢印コネクタ 72"/>
                <p:cNvCxnSpPr/>
                <p:nvPr/>
              </p:nvCxnSpPr>
              <p:spPr>
                <a:xfrm>
                  <a:off x="4724599" y="3027006"/>
                  <a:ext cx="0" cy="30604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直線矢印コネクタ 73"/>
                <p:cNvCxnSpPr/>
                <p:nvPr/>
              </p:nvCxnSpPr>
              <p:spPr>
                <a:xfrm>
                  <a:off x="6097909" y="3027006"/>
                  <a:ext cx="0" cy="30604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線矢印コネクタ 74"/>
                <p:cNvCxnSpPr>
                  <a:stCxn id="63" idx="3"/>
                </p:cNvCxnSpPr>
                <p:nvPr/>
              </p:nvCxnSpPr>
              <p:spPr>
                <a:xfrm flipV="1">
                  <a:off x="4084779" y="1891818"/>
                  <a:ext cx="400086" cy="468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直線矢印コネクタ 75"/>
                <p:cNvCxnSpPr/>
                <p:nvPr/>
              </p:nvCxnSpPr>
              <p:spPr>
                <a:xfrm flipH="1">
                  <a:off x="4877013" y="1891818"/>
                  <a:ext cx="381034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" name="Rectangle 27"/>
                <p:cNvSpPr>
                  <a:spLocks noChangeArrowheads="1"/>
                </p:cNvSpPr>
                <p:nvPr/>
              </p:nvSpPr>
              <p:spPr bwMode="auto">
                <a:xfrm>
                  <a:off x="3408443" y="4249638"/>
                  <a:ext cx="781120" cy="313855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defTabSz="962589">
                    <a:defRPr/>
                  </a:pPr>
                  <a:r>
                    <a:rPr lang="ja-JP" altLang="en-US" sz="1500" dirty="0">
                      <a:latin typeface="HGP創英角ｺﾞｼｯｸUB"/>
                      <a:ea typeface="HGP創英角ｺﾞｼｯｸUB"/>
                    </a:rPr>
                    <a:t>事業環境</a:t>
                  </a:r>
                </a:p>
              </p:txBody>
            </p:sp>
            <p:sp>
              <p:nvSpPr>
                <p:cNvPr id="78" name="Rectangle 27"/>
                <p:cNvSpPr>
                  <a:spLocks noChangeArrowheads="1"/>
                </p:cNvSpPr>
                <p:nvPr/>
              </p:nvSpPr>
              <p:spPr bwMode="auto">
                <a:xfrm>
                  <a:off x="5240582" y="4238708"/>
                  <a:ext cx="781120" cy="315417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defTabSz="962589">
                    <a:defRPr/>
                  </a:pPr>
                  <a:r>
                    <a:rPr lang="ja-JP" altLang="en-US" sz="1500" dirty="0">
                      <a:latin typeface="HGP創英角ｺﾞｼｯｸUB"/>
                      <a:ea typeface="HGP創英角ｺﾞｼｯｸUB"/>
                    </a:rPr>
                    <a:t>事業資源</a:t>
                  </a:r>
                </a:p>
              </p:txBody>
            </p:sp>
            <p:sp>
              <p:nvSpPr>
                <p:cNvPr id="79" name="下矢印 78"/>
                <p:cNvSpPr/>
                <p:nvPr/>
              </p:nvSpPr>
              <p:spPr>
                <a:xfrm>
                  <a:off x="4429298" y="4249638"/>
                  <a:ext cx="611242" cy="608974"/>
                </a:xfrm>
                <a:prstGeom prst="downArrow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62589">
                    <a:defRPr/>
                  </a:pPr>
                  <a:endParaRPr lang="ja-JP" altLang="en-US" sz="250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80" name="直線矢印コネクタ 79"/>
                <p:cNvCxnSpPr>
                  <a:stCxn id="77" idx="3"/>
                </p:cNvCxnSpPr>
                <p:nvPr/>
              </p:nvCxnSpPr>
              <p:spPr>
                <a:xfrm flipV="1">
                  <a:off x="4189563" y="4401101"/>
                  <a:ext cx="363571" cy="4685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直線矢印コネクタ 80"/>
                <p:cNvCxnSpPr>
                  <a:stCxn id="78" idx="1"/>
                </p:cNvCxnSpPr>
                <p:nvPr/>
              </p:nvCxnSpPr>
              <p:spPr>
                <a:xfrm flipH="1">
                  <a:off x="4924642" y="4396417"/>
                  <a:ext cx="315940" cy="468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" name="角丸四角形 81"/>
                <p:cNvSpPr/>
                <p:nvPr/>
              </p:nvSpPr>
              <p:spPr>
                <a:xfrm>
                  <a:off x="4095893" y="3867078"/>
                  <a:ext cx="1220896" cy="304487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62589">
                    <a:defRPr/>
                  </a:pPr>
                  <a:r>
                    <a:rPr lang="ja-JP" altLang="en-US" sz="1500" dirty="0">
                      <a:solidFill>
                        <a:schemeClr val="tx1"/>
                      </a:solidFill>
                      <a:latin typeface="HGP創英角ｺﾞｼｯｸUB"/>
                      <a:ea typeface="HGP創英角ｺﾞｼｯｸUB"/>
                    </a:rPr>
                    <a:t>事業目標</a:t>
                  </a:r>
                </a:p>
              </p:txBody>
            </p:sp>
            <p:sp>
              <p:nvSpPr>
                <p:cNvPr id="83" name="Rectangle 27"/>
                <p:cNvSpPr>
                  <a:spLocks noChangeArrowheads="1"/>
                </p:cNvSpPr>
                <p:nvPr/>
              </p:nvSpPr>
              <p:spPr bwMode="auto">
                <a:xfrm>
                  <a:off x="3713271" y="4935123"/>
                  <a:ext cx="2060759" cy="687047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defTabSz="962589">
                    <a:defRPr/>
                  </a:pPr>
                  <a:r>
                    <a:rPr lang="ja-JP" altLang="en-US" sz="1500" dirty="0">
                      <a:latin typeface="HGP創英角ｺﾞｼｯｸUB"/>
                      <a:ea typeface="HGP創英角ｺﾞｼｯｸUB"/>
                    </a:rPr>
                    <a:t>事業戦略</a:t>
                  </a:r>
                  <a:endParaRPr lang="en-US" altLang="ja-JP" sz="1500" dirty="0">
                    <a:latin typeface="HGP創英角ｺﾞｼｯｸUB"/>
                    <a:ea typeface="HGP創英角ｺﾞｼｯｸUB"/>
                  </a:endParaRPr>
                </a:p>
                <a:p>
                  <a:pPr algn="ctr" defTabSz="962589">
                    <a:defRPr/>
                  </a:pPr>
                  <a:r>
                    <a:rPr lang="ja-JP" altLang="en-US" sz="1500" dirty="0">
                      <a:latin typeface="HGP創英角ｺﾞｼｯｸUB"/>
                      <a:ea typeface="HGP創英角ｺﾞｼｯｸUB"/>
                    </a:rPr>
                    <a:t>調達・生産・流通・販売</a:t>
                  </a:r>
                  <a:endParaRPr lang="en-US" altLang="ja-JP" sz="1500" dirty="0">
                    <a:latin typeface="HGP創英角ｺﾞｼｯｸUB"/>
                    <a:ea typeface="HGP創英角ｺﾞｼｯｸUB"/>
                  </a:endParaRPr>
                </a:p>
                <a:p>
                  <a:pPr algn="ctr" defTabSz="962589">
                    <a:defRPr/>
                  </a:pPr>
                  <a:r>
                    <a:rPr lang="ja-JP" altLang="en-US" sz="1500" dirty="0">
                      <a:latin typeface="HGP創英角ｺﾞｼｯｸUB"/>
                    </a:rPr>
                    <a:t>（</a:t>
                  </a:r>
                  <a:r>
                    <a:rPr lang="en-US" altLang="ja-JP" sz="1500" dirty="0">
                      <a:latin typeface="HGP創英角ｺﾞｼｯｸUB"/>
                    </a:rPr>
                    <a:t>STP</a:t>
                  </a:r>
                  <a:r>
                    <a:rPr lang="ja-JP" altLang="en-US" sz="1500" dirty="0">
                      <a:latin typeface="HGP創英角ｺﾞｼｯｸUB"/>
                    </a:rPr>
                    <a:t>・</a:t>
                  </a:r>
                  <a:r>
                    <a:rPr lang="en-US" altLang="ja-JP" sz="1500" dirty="0">
                      <a:latin typeface="HGP創英角ｺﾞｼｯｸUB"/>
                    </a:rPr>
                    <a:t>4P</a:t>
                  </a:r>
                  <a:r>
                    <a:rPr lang="ja-JP" altLang="en-US" sz="1500" dirty="0">
                      <a:latin typeface="HGP創英角ｺﾞｼｯｸUB"/>
                    </a:rPr>
                    <a:t>）</a:t>
                  </a:r>
                  <a:endParaRPr lang="en-US" altLang="ja-JP" sz="1500" dirty="0">
                    <a:latin typeface="HGP創英角ｺﾞｼｯｸUB"/>
                  </a:endParaRPr>
                </a:p>
              </p:txBody>
            </p:sp>
            <p:sp>
              <p:nvSpPr>
                <p:cNvPr id="84" name="右中かっこ 83"/>
                <p:cNvSpPr/>
                <p:nvPr/>
              </p:nvSpPr>
              <p:spPr>
                <a:xfrm>
                  <a:off x="7472807" y="968988"/>
                  <a:ext cx="304827" cy="2551443"/>
                </a:xfrm>
                <a:prstGeom prst="rightBrace">
                  <a:avLst>
                    <a:gd name="adj1" fmla="val 0"/>
                    <a:gd name="adj2" fmla="val 50000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defTabSz="962589">
                    <a:defRPr/>
                  </a:pPr>
                  <a:endParaRPr lang="ja-JP" altLang="en-US" sz="2500"/>
                </a:p>
              </p:txBody>
            </p:sp>
            <p:sp>
              <p:nvSpPr>
                <p:cNvPr id="85" name="右中かっこ 84"/>
                <p:cNvSpPr/>
                <p:nvPr/>
              </p:nvSpPr>
              <p:spPr>
                <a:xfrm>
                  <a:off x="7471220" y="3595382"/>
                  <a:ext cx="306414" cy="2026789"/>
                </a:xfrm>
                <a:prstGeom prst="rightBrace">
                  <a:avLst>
                    <a:gd name="adj1" fmla="val 0"/>
                    <a:gd name="adj2" fmla="val 50000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defTabSz="962589">
                    <a:defRPr/>
                  </a:pPr>
                  <a:endParaRPr lang="ja-JP" altLang="en-US" sz="2500"/>
                </a:p>
              </p:txBody>
            </p:sp>
            <p:sp>
              <p:nvSpPr>
                <p:cNvPr id="86" name="Rectangle 27"/>
                <p:cNvSpPr>
                  <a:spLocks noChangeArrowheads="1"/>
                </p:cNvSpPr>
                <p:nvPr/>
              </p:nvSpPr>
              <p:spPr bwMode="auto">
                <a:xfrm>
                  <a:off x="7777634" y="2019858"/>
                  <a:ext cx="1220897" cy="45907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defTabSz="962589">
                    <a:defRPr/>
                  </a:pPr>
                  <a:r>
                    <a:rPr lang="ja-JP" altLang="en-US" sz="1900" dirty="0">
                      <a:latin typeface="HGP創英角ｺﾞｼｯｸUB"/>
                      <a:ea typeface="HGP創英角ｺﾞｼｯｸUB"/>
                    </a:rPr>
                    <a:t>経営戦略</a:t>
                  </a:r>
                </a:p>
              </p:txBody>
            </p:sp>
            <p:sp>
              <p:nvSpPr>
                <p:cNvPr id="87" name="Rectangle 27"/>
                <p:cNvSpPr>
                  <a:spLocks noChangeArrowheads="1"/>
                </p:cNvSpPr>
                <p:nvPr/>
              </p:nvSpPr>
              <p:spPr bwMode="auto">
                <a:xfrm>
                  <a:off x="7777634" y="4380802"/>
                  <a:ext cx="1220897" cy="45751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defTabSz="962589">
                    <a:defRPr/>
                  </a:pPr>
                  <a:r>
                    <a:rPr lang="ja-JP" altLang="en-US" sz="1900" dirty="0">
                      <a:latin typeface="HGP創英角ｺﾞｼｯｸUB"/>
                      <a:ea typeface="HGP創英角ｺﾞｼｯｸUB"/>
                    </a:rPr>
                    <a:t>事業戦略</a:t>
                  </a:r>
                </a:p>
              </p:txBody>
            </p:sp>
          </p:grpSp>
          <p:sp>
            <p:nvSpPr>
              <p:cNvPr id="57" name="Rectangle 27"/>
              <p:cNvSpPr>
                <a:spLocks noChangeArrowheads="1"/>
              </p:cNvSpPr>
              <p:nvPr/>
            </p:nvSpPr>
            <p:spPr bwMode="auto">
              <a:xfrm>
                <a:off x="5910594" y="6071144"/>
                <a:ext cx="1220897" cy="34932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62589">
                  <a:defRPr/>
                </a:pPr>
                <a:r>
                  <a:rPr lang="ja-JP" altLang="en-US" sz="1900" dirty="0">
                    <a:latin typeface="HGP創英角ｺﾞｼｯｸUB"/>
                    <a:ea typeface="HGP創英角ｺﾞｼｯｸUB"/>
                  </a:rPr>
                  <a:t>市場戦略</a:t>
                </a:r>
              </a:p>
            </p:txBody>
          </p:sp>
          <p:cxnSp>
            <p:nvCxnSpPr>
              <p:cNvPr id="60" name="直線コネクタ 59"/>
              <p:cNvCxnSpPr/>
              <p:nvPr/>
            </p:nvCxnSpPr>
            <p:spPr>
              <a:xfrm>
                <a:off x="4877040" y="6260095"/>
                <a:ext cx="114627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4" name="右中かっこ 53"/>
            <p:cNvSpPr/>
            <p:nvPr/>
          </p:nvSpPr>
          <p:spPr bwMode="auto">
            <a:xfrm>
              <a:off x="7777073" y="1653840"/>
              <a:ext cx="306414" cy="4731692"/>
            </a:xfrm>
            <a:prstGeom prst="rightBrace">
              <a:avLst>
                <a:gd name="adj1" fmla="val 0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962589">
                <a:defRPr/>
              </a:pPr>
              <a:endParaRPr lang="ja-JP" altLang="en-US" sz="2500"/>
            </a:p>
          </p:txBody>
        </p:sp>
        <p:sp>
          <p:nvSpPr>
            <p:cNvPr id="55" name="Rectangle 27"/>
            <p:cNvSpPr>
              <a:spLocks noChangeArrowheads="1"/>
            </p:cNvSpPr>
            <p:nvPr/>
          </p:nvSpPr>
          <p:spPr bwMode="auto">
            <a:xfrm>
              <a:off x="8118682" y="3746582"/>
              <a:ext cx="1220897" cy="57796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62589">
                <a:defRPr/>
              </a:pPr>
              <a:r>
                <a:rPr lang="ja-JP" altLang="en-US" sz="1900" dirty="0">
                  <a:latin typeface="HGP創英角ｺﾞｼｯｸUB"/>
                  <a:ea typeface="HGP創英角ｺﾞｼｯｸUB"/>
                </a:rPr>
                <a:t>広報戦略</a:t>
              </a:r>
              <a:endParaRPr lang="en-US" altLang="ja-JP" sz="1900" dirty="0">
                <a:latin typeface="HGP創英角ｺﾞｼｯｸUB"/>
                <a:ea typeface="HGP創英角ｺﾞｼｯｸUB"/>
              </a:endParaRPr>
            </a:p>
            <a:p>
              <a:pPr algn="ctr" defTabSz="962589">
                <a:defRPr/>
              </a:pPr>
              <a:r>
                <a:rPr lang="ja-JP" altLang="en-US" sz="1900" dirty="0">
                  <a:latin typeface="HGP創英角ｺﾞｼｯｸUB"/>
                  <a:ea typeface="HGP創英角ｺﾞｼｯｸUB"/>
                </a:rPr>
                <a:t>連携・支援</a:t>
              </a:r>
            </a:p>
          </p:txBody>
        </p:sp>
      </p:grpSp>
      <p:sp>
        <p:nvSpPr>
          <p:cNvPr id="3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62863" y="7008816"/>
            <a:ext cx="2495550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1D6F-90F1-408D-AB59-4D50310DA0BB}" type="slidenum">
              <a:rPr lang="ja-JP" altLang="en-US"/>
              <a:pPr>
                <a:defRPr/>
              </a:pPr>
              <a:t>7</a:t>
            </a:fld>
            <a:endParaRPr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5366981" y="6816057"/>
            <a:ext cx="4516223" cy="276942"/>
          </a:xfrm>
          <a:prstGeom prst="rect">
            <a:avLst/>
          </a:prstGeom>
        </p:spPr>
        <p:txBody>
          <a:bodyPr wrap="square" lIns="91381" tIns="45692" rIns="91381" bIns="45692">
            <a:spAutoFit/>
          </a:bodyPr>
          <a:lstStyle/>
          <a:p>
            <a:pPr algn="r"/>
            <a:r>
              <a:rPr lang="ja-JP" altLang="en-US" sz="1200" b="1" dirty="0" smtClean="0"/>
              <a:t>広報戦略：</a:t>
            </a:r>
            <a:r>
              <a:rPr lang="ja-JP" altLang="en-US" sz="1200" b="1" dirty="0"/>
              <a:t>筆者作成</a:t>
            </a:r>
            <a:endParaRPr lang="ja-JP" altLang="ja-JP" sz="1200" b="1" dirty="0"/>
          </a:p>
        </p:txBody>
      </p:sp>
    </p:spTree>
    <p:extLst>
      <p:ext uri="{BB962C8B-B14F-4D97-AF65-F5344CB8AC3E}">
        <p14:creationId xmlns:p14="http://schemas.microsoft.com/office/powerpoint/2010/main" val="243035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dirty="0" smtClean="0"/>
              <a:t>企業の</a:t>
            </a:r>
            <a:r>
              <a:rPr lang="ja-JP" altLang="en-US" dirty="0" smtClean="0"/>
              <a:t>広報活動に関する調査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62557" y="1716440"/>
            <a:ext cx="10158730" cy="555745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ja-JP" altLang="en-US" sz="2300" dirty="0">
                <a:latin typeface="+mj-ea"/>
                <a:ea typeface="+mj-ea"/>
              </a:rPr>
              <a:t>調査対象：東証一部、二部、マザーズ、ジャスダック、札証、福証など</a:t>
            </a:r>
            <a:endParaRPr lang="en-US" altLang="ja-JP" sz="2300" dirty="0">
              <a:latin typeface="+mj-ea"/>
              <a:ea typeface="+mj-ea"/>
            </a:endParaRPr>
          </a:p>
          <a:p>
            <a:pPr>
              <a:buNone/>
            </a:pPr>
            <a:r>
              <a:rPr lang="ja-JP" altLang="en-US" sz="2300" dirty="0">
                <a:latin typeface="+mj-ea"/>
                <a:ea typeface="+mj-ea"/>
              </a:rPr>
              <a:t>　　　　　　　国内の上場企業（</a:t>
            </a:r>
            <a:r>
              <a:rPr lang="en-US" altLang="ja-JP" sz="2300" dirty="0">
                <a:latin typeface="+mj-ea"/>
                <a:ea typeface="+mj-ea"/>
              </a:rPr>
              <a:t>3,503</a:t>
            </a:r>
            <a:r>
              <a:rPr lang="ja-JP" altLang="en-US" sz="2300" dirty="0">
                <a:latin typeface="+mj-ea"/>
                <a:ea typeface="+mj-ea"/>
              </a:rPr>
              <a:t>社）。広告・</a:t>
            </a:r>
            <a:r>
              <a:rPr lang="en-US" altLang="ja-JP" sz="2300" dirty="0">
                <a:latin typeface="+mj-ea"/>
                <a:ea typeface="+mj-ea"/>
              </a:rPr>
              <a:t>PR</a:t>
            </a:r>
            <a:r>
              <a:rPr lang="ja-JP" altLang="en-US" sz="2300" dirty="0">
                <a:latin typeface="+mj-ea"/>
                <a:ea typeface="+mj-ea"/>
              </a:rPr>
              <a:t>業他社は除く。</a:t>
            </a:r>
            <a:endParaRPr lang="en-US" altLang="ja-JP" sz="2300" dirty="0">
              <a:latin typeface="+mj-ea"/>
              <a:ea typeface="+mj-ea"/>
            </a:endParaRPr>
          </a:p>
          <a:p>
            <a:pPr>
              <a:buNone/>
            </a:pPr>
            <a:endParaRPr lang="en-US" altLang="ja-JP" sz="23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u"/>
            </a:pPr>
            <a:r>
              <a:rPr lang="ja-JP" altLang="en-US" sz="2300" dirty="0">
                <a:latin typeface="+mj-ea"/>
                <a:ea typeface="+mj-ea"/>
              </a:rPr>
              <a:t>回答社数：</a:t>
            </a:r>
            <a:r>
              <a:rPr lang="en-US" altLang="ja-JP" sz="2300" dirty="0">
                <a:latin typeface="+mj-ea"/>
                <a:ea typeface="+mj-ea"/>
              </a:rPr>
              <a:t>479</a:t>
            </a:r>
            <a:r>
              <a:rPr lang="ja-JP" altLang="en-US" sz="2300" dirty="0">
                <a:latin typeface="+mj-ea"/>
                <a:ea typeface="+mj-ea"/>
              </a:rPr>
              <a:t>社 （未上場等は除く）</a:t>
            </a:r>
            <a:endParaRPr lang="en-US" altLang="ja-JP" sz="2300" dirty="0">
              <a:latin typeface="+mj-ea"/>
              <a:ea typeface="+mj-ea"/>
            </a:endParaRPr>
          </a:p>
          <a:p>
            <a:pPr>
              <a:buNone/>
            </a:pPr>
            <a:r>
              <a:rPr lang="ja-JP" altLang="en-US" sz="2300" dirty="0">
                <a:latin typeface="+mj-ea"/>
                <a:ea typeface="+mj-ea"/>
              </a:rPr>
              <a:t>　　　　　　　　*回収率　</a:t>
            </a:r>
            <a:r>
              <a:rPr lang="en-US" altLang="ja-JP" sz="2300" dirty="0">
                <a:latin typeface="+mj-ea"/>
                <a:ea typeface="+mj-ea"/>
              </a:rPr>
              <a:t>13.7%</a:t>
            </a:r>
          </a:p>
          <a:p>
            <a:pPr>
              <a:buNone/>
            </a:pPr>
            <a:endParaRPr lang="en-US" altLang="ja-JP" sz="23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u"/>
            </a:pPr>
            <a:r>
              <a:rPr lang="ja-JP" altLang="en-US" sz="2300" dirty="0">
                <a:latin typeface="+mj-ea"/>
                <a:ea typeface="+mj-ea"/>
              </a:rPr>
              <a:t>調査実施期間：</a:t>
            </a:r>
            <a:r>
              <a:rPr lang="en-US" altLang="ja-JP" sz="2300" dirty="0">
                <a:latin typeface="+mj-ea"/>
                <a:ea typeface="+mj-ea"/>
              </a:rPr>
              <a:t>2014</a:t>
            </a:r>
            <a:r>
              <a:rPr lang="ja-JP" altLang="en-US" sz="2300" dirty="0">
                <a:latin typeface="+mj-ea"/>
                <a:ea typeface="+mj-ea"/>
              </a:rPr>
              <a:t>年</a:t>
            </a:r>
            <a:r>
              <a:rPr lang="en-US" altLang="ja-JP" sz="2300" dirty="0">
                <a:latin typeface="+mj-ea"/>
                <a:ea typeface="+mj-ea"/>
              </a:rPr>
              <a:t>1</a:t>
            </a:r>
            <a:r>
              <a:rPr lang="ja-JP" altLang="en-US" sz="2300" dirty="0">
                <a:latin typeface="+mj-ea"/>
                <a:ea typeface="+mj-ea"/>
              </a:rPr>
              <a:t>月</a:t>
            </a:r>
            <a:r>
              <a:rPr lang="en-US" altLang="ja-JP" sz="2300" dirty="0">
                <a:latin typeface="+mj-ea"/>
                <a:ea typeface="+mj-ea"/>
              </a:rPr>
              <a:t>6</a:t>
            </a:r>
            <a:r>
              <a:rPr lang="ja-JP" altLang="en-US" sz="2300" dirty="0">
                <a:latin typeface="+mj-ea"/>
                <a:ea typeface="+mj-ea"/>
              </a:rPr>
              <a:t>日（月）～</a:t>
            </a:r>
            <a:r>
              <a:rPr lang="en-US" altLang="ja-JP" sz="2300" dirty="0">
                <a:latin typeface="+mj-ea"/>
                <a:ea typeface="+mj-ea"/>
              </a:rPr>
              <a:t>2014</a:t>
            </a:r>
            <a:r>
              <a:rPr lang="ja-JP" altLang="en-US" sz="2300" dirty="0">
                <a:latin typeface="+mj-ea"/>
                <a:ea typeface="+mj-ea"/>
              </a:rPr>
              <a:t>年</a:t>
            </a:r>
            <a:r>
              <a:rPr lang="en-US" altLang="ja-JP" sz="2300" dirty="0">
                <a:latin typeface="+mj-ea"/>
                <a:ea typeface="+mj-ea"/>
              </a:rPr>
              <a:t>2</a:t>
            </a:r>
            <a:r>
              <a:rPr lang="ja-JP" altLang="en-US" sz="2300" dirty="0">
                <a:latin typeface="+mj-ea"/>
                <a:ea typeface="+mj-ea"/>
              </a:rPr>
              <a:t>月</a:t>
            </a:r>
            <a:r>
              <a:rPr lang="en-US" altLang="ja-JP" sz="2300" dirty="0">
                <a:latin typeface="+mj-ea"/>
                <a:ea typeface="+mj-ea"/>
              </a:rPr>
              <a:t>10</a:t>
            </a:r>
            <a:r>
              <a:rPr lang="ja-JP" altLang="en-US" sz="2300" dirty="0">
                <a:latin typeface="+mj-ea"/>
                <a:ea typeface="+mj-ea"/>
              </a:rPr>
              <a:t>日（月）</a:t>
            </a:r>
          </a:p>
          <a:p>
            <a:pPr>
              <a:buFont typeface="Wingdings" pitchFamily="2" charset="2"/>
              <a:buChar char="u"/>
            </a:pPr>
            <a:endParaRPr lang="ja-JP" altLang="en-US" sz="23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u"/>
            </a:pPr>
            <a:r>
              <a:rPr lang="ja-JP" altLang="en-US" sz="2300" dirty="0">
                <a:latin typeface="+mj-ea"/>
                <a:ea typeface="+mj-ea"/>
              </a:rPr>
              <a:t>調査手法：郵送・訪問留置調査</a:t>
            </a:r>
            <a:endParaRPr lang="en-US" altLang="ja-JP" sz="23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u"/>
            </a:pPr>
            <a:endParaRPr lang="en-US" altLang="ja-JP" sz="23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u"/>
            </a:pPr>
            <a:r>
              <a:rPr lang="ja-JP" altLang="en-US" sz="2300" dirty="0">
                <a:latin typeface="+mj-ea"/>
                <a:ea typeface="+mj-ea"/>
              </a:rPr>
              <a:t>調査主体：企業広報戦略研究所</a:t>
            </a:r>
            <a:endParaRPr lang="en-US" altLang="ja-JP" sz="2300" dirty="0">
              <a:latin typeface="+mj-ea"/>
              <a:ea typeface="+mj-ea"/>
            </a:endParaRPr>
          </a:p>
        </p:txBody>
      </p:sp>
      <p:pic>
        <p:nvPicPr>
          <p:cNvPr id="2050" name="Picture 2" descr="企業広報戦略研究所 C.S.I Corporate communication Strategic studies Institu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41" y="393290"/>
            <a:ext cx="1759811" cy="81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458" y="7008171"/>
            <a:ext cx="2316903" cy="403267"/>
          </a:xfrm>
        </p:spPr>
        <p:txBody>
          <a:bodyPr/>
          <a:lstStyle/>
          <a:p>
            <a:fld id="{CF7A2BDD-D331-44F0-96AA-4FB4ED497064}" type="slidenum">
              <a:rPr lang="en-US" altLang="ja-JP" smtClean="0">
                <a:solidFill>
                  <a:schemeClr val="bg1">
                    <a:lumMod val="50000"/>
                  </a:schemeClr>
                </a:solidFill>
              </a:rPr>
              <a:pPr/>
              <a:t>8</a:t>
            </a:fld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21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ご回答企業様の属性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99399" y="1319479"/>
            <a:ext cx="1960959" cy="428403"/>
          </a:xfrm>
          <a:prstGeom prst="rect">
            <a:avLst/>
          </a:prstGeom>
          <a:noFill/>
        </p:spPr>
        <p:txBody>
          <a:bodyPr wrap="none" lIns="104222" tIns="52110" rIns="104222" bIns="52110" rtlCol="0">
            <a:spAutoFit/>
          </a:bodyPr>
          <a:lstStyle/>
          <a:p>
            <a:pPr defTabSz="1042208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dirty="0">
                <a:solidFill>
                  <a:prstClr val="black"/>
                </a:solidFill>
                <a:latin typeface="Gill Sans MT"/>
                <a:ea typeface="ＭＳ Ｐゴシック"/>
              </a:rPr>
              <a:t>■業種別集計：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1044057" y="1744447"/>
          <a:ext cx="9010400" cy="5269698"/>
        </p:xfrm>
        <a:graphic>
          <a:graphicData uri="http://schemas.openxmlformats.org/drawingml/2006/table">
            <a:tbl>
              <a:tblPr/>
              <a:tblGrid>
                <a:gridCol w="514426"/>
                <a:gridCol w="5909681"/>
                <a:gridCol w="1378099"/>
                <a:gridCol w="1208194"/>
              </a:tblGrid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　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　</a:t>
                      </a:r>
                      <a:r>
                        <a:rPr lang="ja-JP" altLang="en-US" sz="1800" b="0" i="0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業種カテゴリー</a:t>
                      </a:r>
                      <a:endParaRPr lang="ja-JP" altLang="en-US" sz="1800" b="0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latin typeface="HGS明朝E" pitchFamily="18" charset="-128"/>
                        <a:ea typeface="HGS明朝E" pitchFamily="18" charset="-128"/>
                      </a:endParaRPr>
                    </a:p>
                  </a:txBody>
                  <a:tcPr marL="14399" marR="14399" marT="135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N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%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No.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　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全体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479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100.0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卸売・小売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70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14.6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2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サービス業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66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13.8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3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情報・通信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47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9.8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4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繊維・化学・医薬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43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9.0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5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電気機器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42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8.8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6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機械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31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6.5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7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食料品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28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5.8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8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その他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28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5.8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9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金融・証券・保険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23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4.8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10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建設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22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4.6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11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輸送用機器・精密機器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20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4.2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12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運輸・倉庫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15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3.1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13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鉄鋼・非鉄金属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15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3.1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14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その他製品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14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2.9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15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不動産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10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2.1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16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電力・ガス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5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latin typeface="HGS明朝E" pitchFamily="18" charset="-128"/>
                          <a:ea typeface="HGS明朝E" pitchFamily="18" charset="-128"/>
                        </a:rPr>
                        <a:t>1.0 </a:t>
                      </a:r>
                    </a:p>
                  </a:txBody>
                  <a:tcPr marL="14399" marR="14399" marT="13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企業広報戦略研究所 C.S.I Corporate communication Strategic studies Institu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41" y="393290"/>
            <a:ext cx="1759811" cy="81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458" y="7008171"/>
            <a:ext cx="2316903" cy="403267"/>
          </a:xfrm>
        </p:spPr>
        <p:txBody>
          <a:bodyPr/>
          <a:lstStyle/>
          <a:p>
            <a:fld id="{CF7A2BDD-D331-44F0-96AA-4FB4ED497064}" type="slidenum">
              <a:rPr lang="en-US" altLang="ja-JP" smtClean="0">
                <a:solidFill>
                  <a:schemeClr val="bg1">
                    <a:lumMod val="50000"/>
                  </a:schemeClr>
                </a:solidFill>
              </a:rPr>
              <a:pPr/>
              <a:t>9</a:t>
            </a:fld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04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0326原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Arial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0326原稿</Template>
  <TotalTime>9397</TotalTime>
  <Words>2633</Words>
  <Application>Microsoft Office PowerPoint</Application>
  <PresentationFormat>ユーザー設定</PresentationFormat>
  <Paragraphs>961</Paragraphs>
  <Slides>32</Slides>
  <Notes>25</Notes>
  <HiddenSlides>0</HiddenSlides>
  <MMClips>0</MMClips>
  <ScaleCrop>false</ScaleCrop>
  <HeadingPairs>
    <vt:vector size="4" baseType="variant">
      <vt:variant>
        <vt:lpstr>テーマ</vt:lpstr>
      </vt:variant>
      <vt:variant>
        <vt:i4>4</vt:i4>
      </vt:variant>
      <vt:variant>
        <vt:lpstr>スライド タイトル</vt:lpstr>
      </vt:variant>
      <vt:variant>
        <vt:i4>32</vt:i4>
      </vt:variant>
    </vt:vector>
  </HeadingPairs>
  <TitlesOfParts>
    <vt:vector size="36" baseType="lpstr">
      <vt:lpstr>0326原稿</vt:lpstr>
      <vt:lpstr>デザインの設定</vt:lpstr>
      <vt:lpstr>アース</vt:lpstr>
      <vt:lpstr>1_アース</vt:lpstr>
      <vt:lpstr>企業の広報戦略と 事業構想</vt:lpstr>
      <vt:lpstr>目次</vt:lpstr>
      <vt:lpstr>パブリックリレーションズの定義</vt:lpstr>
      <vt:lpstr>パブリックリレーションズの領域</vt:lpstr>
      <vt:lpstr>パブリックとは</vt:lpstr>
      <vt:lpstr>PowerPoint プレゼンテーション</vt:lpstr>
      <vt:lpstr>PowerPoint プレゼンテーション</vt:lpstr>
      <vt:lpstr>企業の広報活動に関する調査</vt:lpstr>
      <vt:lpstr>ご回答企業様の属性</vt:lpstr>
      <vt:lpstr>ご回答企業様の属性</vt:lpstr>
      <vt:lpstr>担当する業務テーマ</vt:lpstr>
      <vt:lpstr>「8つの広報力」の現状と課題</vt:lpstr>
      <vt:lpstr>8つの広報力</vt:lpstr>
      <vt:lpstr>広報活動オクトパスモデル分析</vt:lpstr>
      <vt:lpstr>仮説の設定</vt:lpstr>
      <vt:lpstr>広報活動項目の主成分分析</vt:lpstr>
      <vt:lpstr>広報活動項目の主成分分析</vt:lpstr>
      <vt:lpstr>主成分による四象限別企業特性</vt:lpstr>
      <vt:lpstr>業種による四象限別企業特性</vt:lpstr>
      <vt:lpstr>業種による四象限別企業特性</vt:lpstr>
      <vt:lpstr>考察</vt:lpstr>
      <vt:lpstr>主成分と財務指標の相関分析</vt:lpstr>
      <vt:lpstr>主成分と財務指標の相関分析</vt:lpstr>
      <vt:lpstr>考察</vt:lpstr>
      <vt:lpstr>主成分による四象限別企業特性</vt:lpstr>
      <vt:lpstr>主成分による四象限別企業特性</vt:lpstr>
      <vt:lpstr>主成分による四象限のPPMとの比較</vt:lpstr>
      <vt:lpstr>考察</vt:lpstr>
      <vt:lpstr>企業の広報活動と事業構想の関係</vt:lpstr>
      <vt:lpstr>今後の研究課題</vt:lpstr>
      <vt:lpstr>参考文献</vt:lpstr>
      <vt:lpstr>PowerPoint プレゼンテーション</vt:lpstr>
    </vt:vector>
  </TitlesOfParts>
  <Company>立教大学経営学部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起業とイノベーション創出の比較 　～Global Entrepreneurship Monitorのデータ解析を中心として～ </dc:title>
  <dc:creator>Student</dc:creator>
  <cp:lastModifiedBy>　</cp:lastModifiedBy>
  <cp:revision>671</cp:revision>
  <cp:lastPrinted>2016-03-16T07:45:38Z</cp:lastPrinted>
  <dcterms:created xsi:type="dcterms:W3CDTF">2011-03-14T08:03:43Z</dcterms:created>
  <dcterms:modified xsi:type="dcterms:W3CDTF">2016-03-24T17:30:45Z</dcterms:modified>
</cp:coreProperties>
</file>