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46"/>
  </p:notesMasterIdLst>
  <p:sldIdLst>
    <p:sldId id="256" r:id="rId2"/>
    <p:sldId id="332" r:id="rId3"/>
    <p:sldId id="257" r:id="rId4"/>
    <p:sldId id="264" r:id="rId5"/>
    <p:sldId id="286" r:id="rId6"/>
    <p:sldId id="354" r:id="rId7"/>
    <p:sldId id="342" r:id="rId8"/>
    <p:sldId id="343" r:id="rId9"/>
    <p:sldId id="289" r:id="rId10"/>
    <p:sldId id="282" r:id="rId11"/>
    <p:sldId id="344" r:id="rId12"/>
    <p:sldId id="345" r:id="rId13"/>
    <p:sldId id="346" r:id="rId14"/>
    <p:sldId id="259" r:id="rId15"/>
    <p:sldId id="291" r:id="rId16"/>
    <p:sldId id="277" r:id="rId17"/>
    <p:sldId id="309" r:id="rId18"/>
    <p:sldId id="333" r:id="rId19"/>
    <p:sldId id="341" r:id="rId20"/>
    <p:sldId id="268" r:id="rId21"/>
    <p:sldId id="334" r:id="rId22"/>
    <p:sldId id="276" r:id="rId23"/>
    <p:sldId id="287" r:id="rId24"/>
    <p:sldId id="335" r:id="rId25"/>
    <p:sldId id="305" r:id="rId26"/>
    <p:sldId id="349" r:id="rId27"/>
    <p:sldId id="353" r:id="rId28"/>
    <p:sldId id="337" r:id="rId29"/>
    <p:sldId id="336" r:id="rId30"/>
    <p:sldId id="266" r:id="rId31"/>
    <p:sldId id="308" r:id="rId32"/>
    <p:sldId id="352" r:id="rId33"/>
    <p:sldId id="338" r:id="rId34"/>
    <p:sldId id="297" r:id="rId35"/>
    <p:sldId id="325" r:id="rId36"/>
    <p:sldId id="326" r:id="rId37"/>
    <p:sldId id="339" r:id="rId38"/>
    <p:sldId id="350" r:id="rId39"/>
    <p:sldId id="340" r:id="rId40"/>
    <p:sldId id="327" r:id="rId41"/>
    <p:sldId id="328" r:id="rId42"/>
    <p:sldId id="351" r:id="rId43"/>
    <p:sldId id="265" r:id="rId44"/>
    <p:sldId id="263" r:id="rId4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541" autoAdjust="0"/>
  </p:normalViewPr>
  <p:slideViewPr>
    <p:cSldViewPr snapToGrid="0">
      <p:cViewPr varScale="1">
        <p:scale>
          <a:sx n="61" d="100"/>
          <a:sy n="61" d="100"/>
        </p:scale>
        <p:origin x="-552" y="-96"/>
      </p:cViewPr>
      <p:guideLst>
        <p:guide orient="horz" pos="2160"/>
        <p:guide pos="3840"/>
      </p:guideLst>
    </p:cSldViewPr>
  </p:slideViewPr>
  <p:outlineViewPr>
    <p:cViewPr>
      <p:scale>
        <a:sx n="33" d="100"/>
        <a:sy n="33" d="100"/>
      </p:scale>
      <p:origin x="0" y="24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4"/>
            <a:ext cx="2949787" cy="496966"/>
          </a:xfrm>
          <a:prstGeom prst="rect">
            <a:avLst/>
          </a:prstGeom>
        </p:spPr>
        <p:txBody>
          <a:bodyPr vert="horz" lIns="91803" tIns="45901" rIns="91803" bIns="45901"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841" y="4"/>
            <a:ext cx="2949787" cy="496966"/>
          </a:xfrm>
          <a:prstGeom prst="rect">
            <a:avLst/>
          </a:prstGeom>
        </p:spPr>
        <p:txBody>
          <a:bodyPr vert="horz" lIns="91803" tIns="45901" rIns="91803" bIns="45901" rtlCol="0"/>
          <a:lstStyle>
            <a:lvl1pPr algn="r">
              <a:defRPr sz="1200"/>
            </a:lvl1pPr>
          </a:lstStyle>
          <a:p>
            <a:fld id="{C161D38F-01DC-4719-8633-82B6EAA86C9D}" type="datetimeFigureOut">
              <a:rPr kumimoji="1" lang="ja-JP" altLang="en-US" smtClean="0"/>
              <a:pPr/>
              <a:t>2017/11/7</a:t>
            </a:fld>
            <a:endParaRPr kumimoji="1" lang="ja-JP" altLang="en-US" dirty="0"/>
          </a:p>
        </p:txBody>
      </p:sp>
      <p:sp>
        <p:nvSpPr>
          <p:cNvPr id="4" name="スライド イメージ プレースホルダ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803" tIns="45901" rIns="91803" bIns="45901" rtlCol="0" anchor="ctr"/>
          <a:lstStyle/>
          <a:p>
            <a:endParaRPr lang="ja-JP" altLang="en-US" dirty="0"/>
          </a:p>
        </p:txBody>
      </p:sp>
      <p:sp>
        <p:nvSpPr>
          <p:cNvPr id="5" name="ノート プレースホルダ 4"/>
          <p:cNvSpPr>
            <a:spLocks noGrp="1"/>
          </p:cNvSpPr>
          <p:nvPr>
            <p:ph type="body" sz="quarter" idx="3"/>
          </p:nvPr>
        </p:nvSpPr>
        <p:spPr>
          <a:xfrm>
            <a:off x="680721" y="4721187"/>
            <a:ext cx="5445760" cy="4472703"/>
          </a:xfrm>
          <a:prstGeom prst="rect">
            <a:avLst/>
          </a:prstGeom>
        </p:spPr>
        <p:txBody>
          <a:bodyPr vert="horz" lIns="91803" tIns="45901" rIns="91803" bIns="4590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9440649"/>
            <a:ext cx="2949787" cy="496966"/>
          </a:xfrm>
          <a:prstGeom prst="rect">
            <a:avLst/>
          </a:prstGeom>
        </p:spPr>
        <p:txBody>
          <a:bodyPr vert="horz" lIns="91803" tIns="45901" rIns="91803" bIns="45901"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841" y="9440649"/>
            <a:ext cx="2949787" cy="496966"/>
          </a:xfrm>
          <a:prstGeom prst="rect">
            <a:avLst/>
          </a:prstGeom>
        </p:spPr>
        <p:txBody>
          <a:bodyPr vert="horz" lIns="91803" tIns="45901" rIns="91803" bIns="45901" rtlCol="0" anchor="b"/>
          <a:lstStyle>
            <a:lvl1pPr algn="r">
              <a:defRPr sz="1200"/>
            </a:lvl1pPr>
          </a:lstStyle>
          <a:p>
            <a:fld id="{3583BD84-B4C9-4D45-8551-1B7966436F7C}" type="slidenum">
              <a:rPr kumimoji="1" lang="ja-JP" altLang="en-US" smtClean="0"/>
              <a:pPr/>
              <a:t>‹#›</a:t>
            </a:fld>
            <a:endParaRPr kumimoji="1" lang="ja-JP" altLang="en-US" dirty="0"/>
          </a:p>
        </p:txBody>
      </p:sp>
    </p:spTree>
    <p:extLst>
      <p:ext uri="{BB962C8B-B14F-4D97-AF65-F5344CB8AC3E}">
        <p14:creationId xmlns:p14="http://schemas.microsoft.com/office/powerpoint/2010/main" val="20178414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1</a:t>
            </a:fld>
            <a:endParaRPr kumimoji="1" lang="ja-JP" altLang="en-US" dirty="0"/>
          </a:p>
        </p:txBody>
      </p:sp>
    </p:spTree>
    <p:extLst>
      <p:ext uri="{BB962C8B-B14F-4D97-AF65-F5344CB8AC3E}">
        <p14:creationId xmlns:p14="http://schemas.microsoft.com/office/powerpoint/2010/main" val="3665592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31</a:t>
            </a:fld>
            <a:endParaRPr kumimoji="1" lang="ja-JP" altLang="en-US" dirty="0"/>
          </a:p>
        </p:txBody>
      </p:sp>
    </p:spTree>
    <p:extLst>
      <p:ext uri="{BB962C8B-B14F-4D97-AF65-F5344CB8AC3E}">
        <p14:creationId xmlns:p14="http://schemas.microsoft.com/office/powerpoint/2010/main" val="40031354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32</a:t>
            </a:fld>
            <a:endParaRPr kumimoji="1" lang="ja-JP" altLang="en-US" dirty="0"/>
          </a:p>
        </p:txBody>
      </p:sp>
    </p:spTree>
    <p:extLst>
      <p:ext uri="{BB962C8B-B14F-4D97-AF65-F5344CB8AC3E}">
        <p14:creationId xmlns:p14="http://schemas.microsoft.com/office/powerpoint/2010/main" val="1553641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2</a:t>
            </a:fld>
            <a:endParaRPr kumimoji="1" lang="ja-JP" altLang="en-US" dirty="0"/>
          </a:p>
        </p:txBody>
      </p:sp>
    </p:spTree>
    <p:extLst>
      <p:ext uri="{BB962C8B-B14F-4D97-AF65-F5344CB8AC3E}">
        <p14:creationId xmlns:p14="http://schemas.microsoft.com/office/powerpoint/2010/main" val="2185030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9</a:t>
            </a:fld>
            <a:endParaRPr kumimoji="1" lang="ja-JP" altLang="en-US" dirty="0"/>
          </a:p>
        </p:txBody>
      </p:sp>
    </p:spTree>
    <p:extLst>
      <p:ext uri="{BB962C8B-B14F-4D97-AF65-F5344CB8AC3E}">
        <p14:creationId xmlns:p14="http://schemas.microsoft.com/office/powerpoint/2010/main" val="1370859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583BD84-B4C9-4D45-8551-1B7966436F7C}" type="slidenum">
              <a:rPr kumimoji="1" lang="ja-JP" altLang="en-US" smtClean="0"/>
              <a:pPr/>
              <a:t>14</a:t>
            </a:fld>
            <a:endParaRPr kumimoji="1" lang="ja-JP" altLang="en-US" dirty="0"/>
          </a:p>
        </p:txBody>
      </p:sp>
    </p:spTree>
    <p:extLst>
      <p:ext uri="{BB962C8B-B14F-4D97-AF65-F5344CB8AC3E}">
        <p14:creationId xmlns:p14="http://schemas.microsoft.com/office/powerpoint/2010/main" val="1478153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19</a:t>
            </a:fld>
            <a:endParaRPr kumimoji="1" lang="ja-JP" altLang="en-US" dirty="0"/>
          </a:p>
        </p:txBody>
      </p:sp>
    </p:spTree>
    <p:extLst>
      <p:ext uri="{BB962C8B-B14F-4D97-AF65-F5344CB8AC3E}">
        <p14:creationId xmlns:p14="http://schemas.microsoft.com/office/powerpoint/2010/main" val="1589809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20</a:t>
            </a:fld>
            <a:endParaRPr kumimoji="1" lang="ja-JP" altLang="en-US" dirty="0"/>
          </a:p>
        </p:txBody>
      </p:sp>
    </p:spTree>
    <p:extLst>
      <p:ext uri="{BB962C8B-B14F-4D97-AF65-F5344CB8AC3E}">
        <p14:creationId xmlns:p14="http://schemas.microsoft.com/office/powerpoint/2010/main" val="1530508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22</a:t>
            </a:fld>
            <a:endParaRPr kumimoji="1" lang="ja-JP" altLang="en-US" dirty="0"/>
          </a:p>
        </p:txBody>
      </p:sp>
    </p:spTree>
    <p:extLst>
      <p:ext uri="{BB962C8B-B14F-4D97-AF65-F5344CB8AC3E}">
        <p14:creationId xmlns:p14="http://schemas.microsoft.com/office/powerpoint/2010/main" val="2137295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28</a:t>
            </a:fld>
            <a:endParaRPr kumimoji="1" lang="ja-JP" altLang="en-US" dirty="0"/>
          </a:p>
        </p:txBody>
      </p:sp>
    </p:spTree>
    <p:extLst>
      <p:ext uri="{BB962C8B-B14F-4D97-AF65-F5344CB8AC3E}">
        <p14:creationId xmlns:p14="http://schemas.microsoft.com/office/powerpoint/2010/main" val="2858049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83BD84-B4C9-4D45-8551-1B7966436F7C}" type="slidenum">
              <a:rPr kumimoji="1" lang="ja-JP" altLang="en-US" smtClean="0"/>
              <a:pPr/>
              <a:t>30</a:t>
            </a:fld>
            <a:endParaRPr kumimoji="1" lang="ja-JP" altLang="en-US" dirty="0"/>
          </a:p>
        </p:txBody>
      </p:sp>
    </p:spTree>
    <p:extLst>
      <p:ext uri="{BB962C8B-B14F-4D97-AF65-F5344CB8AC3E}">
        <p14:creationId xmlns:p14="http://schemas.microsoft.com/office/powerpoint/2010/main" val="71120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61FA0A2-86BB-42AB-8FFF-D2009F9ABFB1}" type="datetime1">
              <a:rPr lang="en-US" altLang="ja-JP" smtClean="0"/>
              <a:pPr/>
              <a:t>11/7/2017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4110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5F0AAA-DBB5-425D-9583-BED273AAE1EA}" type="datetime1">
              <a:rPr lang="en-US" altLang="ja-JP" smtClean="0"/>
              <a:pPr/>
              <a:t>11/7/2017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1829518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A43344-339C-465C-AC63-BF43867508A6}" type="datetime1">
              <a:rPr lang="en-US" altLang="ja-JP" smtClean="0"/>
              <a:pPr/>
              <a:t>11/7/2017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2567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D6C1BA-05DD-43C3-BFE1-689915AF5578}" type="datetime1">
              <a:rPr lang="en-US" altLang="ja-JP" smtClean="0"/>
              <a:pPr/>
              <a:t>11/7/2017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276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75F2DDE-E8AF-4F3B-A13B-3BB1ACEF059E}" type="datetime1">
              <a:rPr lang="en-US" altLang="ja-JP" smtClean="0"/>
              <a:pPr/>
              <a:t>11/7/2017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3349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80CF5DF-1C16-4FC5-A5BE-19295AE10161}" type="datetime1">
              <a:rPr lang="en-US" altLang="ja-JP" smtClean="0"/>
              <a:pPr/>
              <a:t>11/7/2017</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3510768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E29D3C4-0CE0-4C69-9709-8C1AADD9F961}" type="datetime1">
              <a:rPr lang="en-US" altLang="ja-JP" smtClean="0"/>
              <a:pPr/>
              <a:t>11/7/2017</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9738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DF126E8-1FDE-4D08-98C6-FACAE6FAE63C}" type="datetime1">
              <a:rPr lang="en-US" altLang="ja-JP" smtClean="0"/>
              <a:pPr/>
              <a:t>11/7/2017</a:t>
            </a:fld>
            <a:endParaRPr lang="en-US" dirty="0"/>
          </a:p>
        </p:txBody>
      </p:sp>
      <p:sp>
        <p:nvSpPr>
          <p:cNvPr id="4" name="フッター プレースホルダー 3"/>
          <p:cNvSpPr>
            <a:spLocks noGrp="1"/>
          </p:cNvSpPr>
          <p:nvPr>
            <p:ph type="ftr" sz="quarter" idx="11"/>
          </p:nvPr>
        </p:nvSpPr>
        <p:spPr/>
        <p:txBody>
          <a:bodyPr/>
          <a:lstStyle/>
          <a:p>
            <a:endParaRPr lang="en-US" dirty="0"/>
          </a:p>
        </p:txBody>
      </p:sp>
      <p:sp>
        <p:nvSpPr>
          <p:cNvPr id="5" name="スライド番号プレースホルダー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1056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D12ED67-107E-4F37-AFEB-6C3751077C2A}" type="datetime1">
              <a:rPr lang="en-US" altLang="ja-JP" smtClean="0"/>
              <a:pPr/>
              <a:t>11/7/2017</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0447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157146-F129-449A-B944-D23A98641ABD}" type="datetime1">
              <a:rPr lang="en-US" altLang="ja-JP" smtClean="0"/>
              <a:pPr/>
              <a:t>11/7/2017</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141011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BD76EC1-0E9E-40C8-86A3-D4F34A2C5327}" type="datetime1">
              <a:rPr lang="en-US" altLang="ja-JP" smtClean="0"/>
              <a:pPr/>
              <a:t>11/7/2017</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713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527D9-E171-47D7-8E93-C9B117E373EC}" type="datetime1">
              <a:rPr lang="en-US" altLang="ja-JP" smtClean="0"/>
              <a:pPr/>
              <a:t>11/7/2017</a:t>
            </a:fld>
            <a:endParaRPr lang="en-US" dirty="0"/>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333793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83623" y="1568826"/>
            <a:ext cx="10187188" cy="1065886"/>
          </a:xfrm>
        </p:spPr>
        <p:txBody>
          <a:bodyPr>
            <a:normAutofit/>
          </a:bodyPr>
          <a:lstStyle/>
          <a:p>
            <a:pPr algn="ctr"/>
            <a:r>
              <a:rPr kumimoji="1" lang="ja-JP" altLang="en-US" sz="3600" dirty="0" smtClean="0"/>
              <a:t>第二次世界大戦前の大手民鉄の成長状況</a:t>
            </a:r>
            <a:endParaRPr kumimoji="1" lang="ja-JP" altLang="en-US" sz="3600" dirty="0"/>
          </a:p>
        </p:txBody>
      </p:sp>
      <p:sp>
        <p:nvSpPr>
          <p:cNvPr id="3" name="サブタイトル 2"/>
          <p:cNvSpPr>
            <a:spLocks noGrp="1"/>
          </p:cNvSpPr>
          <p:nvPr>
            <p:ph type="subTitle" idx="1"/>
          </p:nvPr>
        </p:nvSpPr>
        <p:spPr>
          <a:xfrm>
            <a:off x="2315223" y="5328946"/>
            <a:ext cx="7766936" cy="734758"/>
          </a:xfrm>
        </p:spPr>
        <p:txBody>
          <a:bodyPr>
            <a:noAutofit/>
          </a:bodyPr>
          <a:lstStyle/>
          <a:p>
            <a:pPr algn="ctr"/>
            <a:r>
              <a:rPr kumimoji="1" lang="ja-JP" altLang="en-US" sz="2800" dirty="0" smtClean="0">
                <a:solidFill>
                  <a:schemeClr val="tx1"/>
                </a:solidFill>
              </a:rPr>
              <a:t>泉北高速鉄道㈱</a:t>
            </a:r>
            <a:endParaRPr kumimoji="1" lang="en-US" altLang="ja-JP" sz="2800" dirty="0" smtClean="0">
              <a:solidFill>
                <a:schemeClr val="tx1"/>
              </a:solidFill>
            </a:endParaRPr>
          </a:p>
          <a:p>
            <a:pPr algn="ctr"/>
            <a:r>
              <a:rPr lang="ja-JP" altLang="en-US" dirty="0" smtClean="0">
                <a:solidFill>
                  <a:schemeClr val="tx1"/>
                </a:solidFill>
              </a:rPr>
              <a:t>澁澤　洋</a:t>
            </a:r>
            <a:endParaRPr kumimoji="1" lang="ja-JP" altLang="en-US" dirty="0">
              <a:solidFill>
                <a:schemeClr val="tx1"/>
              </a:solidFill>
            </a:endParaRPr>
          </a:p>
        </p:txBody>
      </p:sp>
      <p:sp>
        <p:nvSpPr>
          <p:cNvPr id="5" name="テキスト ボックス 4"/>
          <p:cNvSpPr txBox="1"/>
          <p:nvPr/>
        </p:nvSpPr>
        <p:spPr>
          <a:xfrm>
            <a:off x="3474680" y="2865452"/>
            <a:ext cx="5436846" cy="523220"/>
          </a:xfrm>
          <a:prstGeom prst="rect">
            <a:avLst/>
          </a:prstGeom>
          <a:noFill/>
        </p:spPr>
        <p:txBody>
          <a:bodyPr wrap="square" rtlCol="0">
            <a:spAutoFit/>
          </a:bodyPr>
          <a:lstStyle/>
          <a:p>
            <a:r>
              <a:rPr kumimoji="1" lang="ja-JP" altLang="en-US" sz="2800" dirty="0" smtClean="0"/>
              <a:t>－関西・関東の大手民鉄の比較</a:t>
            </a:r>
            <a:r>
              <a:rPr kumimoji="1" lang="en-US" altLang="ja-JP" sz="2800" dirty="0" smtClean="0"/>
              <a:t>―</a:t>
            </a:r>
            <a:endParaRPr kumimoji="1" lang="ja-JP" altLang="en-US" sz="2800"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1</a:t>
            </a:fld>
            <a:endParaRPr lang="en-US" dirty="0"/>
          </a:p>
        </p:txBody>
      </p:sp>
      <p:sp>
        <p:nvSpPr>
          <p:cNvPr id="7" name="テキスト ボックス 6"/>
          <p:cNvSpPr txBox="1"/>
          <p:nvPr/>
        </p:nvSpPr>
        <p:spPr>
          <a:xfrm>
            <a:off x="7005234" y="340963"/>
            <a:ext cx="4525506" cy="923330"/>
          </a:xfrm>
          <a:prstGeom prst="rect">
            <a:avLst/>
          </a:prstGeom>
          <a:noFill/>
        </p:spPr>
        <p:txBody>
          <a:bodyPr wrap="square" rtlCol="0">
            <a:spAutoFit/>
          </a:bodyPr>
          <a:lstStyle/>
          <a:p>
            <a:pPr algn="r"/>
            <a:r>
              <a:rPr kumimoji="1" lang="ja-JP" altLang="en-US" dirty="0" smtClean="0"/>
              <a:t>２０１７．１１．１２　</a:t>
            </a:r>
            <a:endParaRPr kumimoji="1" lang="en-US" altLang="ja-JP" dirty="0" smtClean="0"/>
          </a:p>
          <a:p>
            <a:pPr algn="r"/>
            <a:r>
              <a:rPr kumimoji="1" lang="ja-JP" altLang="en-US" dirty="0" smtClean="0"/>
              <a:t>ﾋﾞｼﾞﾈｽｸﾘｴｰﾀｰ研究学会第</a:t>
            </a:r>
            <a:r>
              <a:rPr kumimoji="1" lang="en-US" altLang="ja-JP" dirty="0" smtClean="0"/>
              <a:t>19</a:t>
            </a:r>
            <a:r>
              <a:rPr kumimoji="1" lang="ja-JP" altLang="en-US" dirty="0" smtClean="0"/>
              <a:t>回研究大会</a:t>
            </a:r>
            <a:endParaRPr kumimoji="1" lang="en-US" altLang="ja-JP" dirty="0" smtClean="0"/>
          </a:p>
          <a:p>
            <a:pPr algn="r"/>
            <a:r>
              <a:rPr kumimoji="1" lang="ja-JP" altLang="en-US" dirty="0" smtClean="0"/>
              <a:t>　自由論題報告</a:t>
            </a:r>
            <a:r>
              <a:rPr kumimoji="1" lang="en-US" altLang="ja-JP" dirty="0" smtClean="0"/>
              <a:t>1</a:t>
            </a:r>
            <a:r>
              <a:rPr kumimoji="1" lang="ja-JP" altLang="en-US" dirty="0" smtClean="0"/>
              <a:t>（Ａ</a:t>
            </a:r>
            <a:r>
              <a:rPr kumimoji="1" lang="en-US" altLang="ja-JP" dirty="0" smtClean="0"/>
              <a:t>301</a:t>
            </a:r>
            <a:r>
              <a:rPr kumimoji="1" lang="ja-JP" altLang="en-US" dirty="0" smtClean="0"/>
              <a:t>教室）</a:t>
            </a:r>
            <a:endParaRPr kumimoji="1" lang="ja-JP" altLang="en-US" dirty="0"/>
          </a:p>
        </p:txBody>
      </p:sp>
    </p:spTree>
    <p:extLst>
      <p:ext uri="{BB962C8B-B14F-4D97-AF65-F5344CB8AC3E}">
        <p14:creationId xmlns:p14="http://schemas.microsoft.com/office/powerpoint/2010/main" val="2933772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09600" y="209863"/>
            <a:ext cx="10972800" cy="5916302"/>
          </a:xfrm>
        </p:spPr>
        <p:txBody>
          <a:bodyPr>
            <a:normAutofit/>
          </a:bodyPr>
          <a:lstStyle/>
          <a:p>
            <a:pPr marL="0" indent="0">
              <a:buNone/>
            </a:pPr>
            <a:r>
              <a:rPr kumimoji="1" lang="en-US" altLang="ja-JP" sz="2800" dirty="0" smtClean="0"/>
              <a:t>(3)</a:t>
            </a:r>
            <a:r>
              <a:rPr kumimoji="1" lang="ja-JP" altLang="en-US" sz="2800" dirty="0" smtClean="0"/>
              <a:t>鉄道会社の多角化</a:t>
            </a:r>
            <a:endParaRPr kumimoji="1" lang="ja-JP" altLang="en-US" sz="2800" dirty="0"/>
          </a:p>
        </p:txBody>
      </p:sp>
      <p:sp>
        <p:nvSpPr>
          <p:cNvPr id="4" name="テキスト ボックス 3"/>
          <p:cNvSpPr txBox="1"/>
          <p:nvPr/>
        </p:nvSpPr>
        <p:spPr>
          <a:xfrm>
            <a:off x="511444" y="976648"/>
            <a:ext cx="11081288" cy="4401205"/>
          </a:xfrm>
          <a:prstGeom prst="rect">
            <a:avLst/>
          </a:prstGeom>
          <a:noFill/>
        </p:spPr>
        <p:txBody>
          <a:bodyPr wrap="square" rtlCol="0">
            <a:spAutoFit/>
          </a:bodyPr>
          <a:lstStyle/>
          <a:p>
            <a:r>
              <a:rPr kumimoji="1" lang="ja-JP" altLang="en-US" sz="2800" dirty="0" smtClean="0"/>
              <a:t>　正司（</a:t>
            </a:r>
            <a:r>
              <a:rPr kumimoji="1" lang="en-US" altLang="ja-JP" sz="2800" dirty="0" smtClean="0"/>
              <a:t>1998</a:t>
            </a:r>
            <a:r>
              <a:rPr kumimoji="1" lang="ja-JP" altLang="en-US" sz="2800" dirty="0" smtClean="0"/>
              <a:t>）は、「・・・価格規制（総括原価主義）や政府からの各種介入が存在するため、民間企業である鉄道会社が、規制を受けない分野へ進出することは、なんら不思議なことではない。・・・沿線にはいわゆる開発利益が生じており、その内部化を計ることは至極合理的行動である。・・・私鉄企業に限らず、</a:t>
            </a:r>
            <a:r>
              <a:rPr kumimoji="1" lang="ja-JP" altLang="en-US" sz="2800" u="sng" dirty="0" smtClean="0"/>
              <a:t>有形・無形の資産を出来る限り効率的に活用することが、企業の収益面・成長面で大きな課題になることは一般的に妥当するはず</a:t>
            </a:r>
            <a:r>
              <a:rPr kumimoji="1" lang="ja-JP" altLang="en-US" sz="2800" dirty="0" smtClean="0"/>
              <a:t>。」としている。</a:t>
            </a:r>
            <a:endParaRPr kumimoji="1" lang="en-US" altLang="ja-JP" sz="2800" dirty="0" smtClean="0"/>
          </a:p>
          <a:p>
            <a:endParaRPr kumimoji="1" lang="en-US" altLang="ja-JP" sz="2800" dirty="0"/>
          </a:p>
          <a:p>
            <a:r>
              <a:rPr kumimoji="1" lang="ja-JP" altLang="en-US" sz="2800" dirty="0" smtClean="0"/>
              <a:t>⇒以上から、本業に加え多角化も成長に寄与していると考えられるため、民鉄の多角化に関しても考察を進めることとした。</a:t>
            </a:r>
            <a:endParaRPr kumimoji="1" lang="ja-JP" altLang="en-US" sz="2800" dirty="0"/>
          </a:p>
        </p:txBody>
      </p:sp>
      <p:sp>
        <p:nvSpPr>
          <p:cNvPr id="2" name="スライド番号プレースホルダー 1"/>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082844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矢印コネクタ 3"/>
          <p:cNvCxnSpPr/>
          <p:nvPr/>
        </p:nvCxnSpPr>
        <p:spPr>
          <a:xfrm flipV="1">
            <a:off x="4556503" y="3355383"/>
            <a:ext cx="0" cy="210002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9769098" y="6076197"/>
            <a:ext cx="3626603" cy="369332"/>
          </a:xfrm>
          <a:prstGeom prst="rect">
            <a:avLst/>
          </a:prstGeom>
          <a:noFill/>
        </p:spPr>
        <p:txBody>
          <a:bodyPr wrap="square" rtlCol="0">
            <a:spAutoFit/>
          </a:bodyPr>
          <a:lstStyle/>
          <a:p>
            <a:r>
              <a:rPr kumimoji="1" lang="ja-JP" altLang="en-US" dirty="0" smtClean="0"/>
              <a:t>（出典）総務省統計局</a:t>
            </a:r>
            <a:endParaRPr kumimoji="1"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948" y="1870080"/>
            <a:ext cx="9174997" cy="457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741887" y="902844"/>
            <a:ext cx="10840511" cy="830997"/>
          </a:xfrm>
          <a:prstGeom prst="rect">
            <a:avLst/>
          </a:prstGeom>
          <a:noFill/>
        </p:spPr>
        <p:txBody>
          <a:bodyPr wrap="square" rtlCol="0">
            <a:spAutoFit/>
          </a:bodyPr>
          <a:lstStyle/>
          <a:p>
            <a:r>
              <a:rPr kumimoji="1" lang="ja-JP" altLang="en-US" sz="2400" dirty="0" smtClean="0">
                <a:latin typeface="+mj-ea"/>
              </a:rPr>
              <a:t>日本</a:t>
            </a:r>
            <a:r>
              <a:rPr kumimoji="1" lang="ja-JP" altLang="en-US" sz="2400" dirty="0">
                <a:latin typeface="+mj-ea"/>
              </a:rPr>
              <a:t>の</a:t>
            </a:r>
            <a:r>
              <a:rPr kumimoji="1" lang="ja-JP" altLang="en-US" sz="2400" dirty="0" smtClean="0">
                <a:latin typeface="+mj-ea"/>
              </a:rPr>
              <a:t>総人口を</a:t>
            </a:r>
            <a:r>
              <a:rPr kumimoji="1" lang="en-US" altLang="ja-JP" sz="2400" dirty="0" smtClean="0">
                <a:latin typeface="+mj-ea"/>
              </a:rPr>
              <a:t>1</a:t>
            </a:r>
            <a:r>
              <a:rPr kumimoji="1" lang="en-US" altLang="ja-JP" sz="2400" dirty="0" smtClean="0">
                <a:latin typeface="+mj-ea"/>
                <a:ea typeface="+mj-ea"/>
              </a:rPr>
              <a:t>888(</a:t>
            </a:r>
            <a:r>
              <a:rPr kumimoji="1" lang="ja-JP" altLang="en-US" sz="2400" dirty="0" smtClean="0">
                <a:latin typeface="+mj-ea"/>
                <a:ea typeface="+mj-ea"/>
              </a:rPr>
              <a:t>明治</a:t>
            </a:r>
            <a:r>
              <a:rPr kumimoji="1" lang="en-US" altLang="ja-JP" sz="2400" dirty="0" smtClean="0">
                <a:latin typeface="+mj-ea"/>
                <a:ea typeface="+mj-ea"/>
              </a:rPr>
              <a:t>20</a:t>
            </a:r>
            <a:r>
              <a:rPr kumimoji="1" lang="ja-JP" altLang="en-US" sz="2400" dirty="0" smtClean="0">
                <a:latin typeface="+mj-ea"/>
                <a:ea typeface="+mj-ea"/>
              </a:rPr>
              <a:t>）年度以降でみると、第二次世界大戦末期を除いて、ほぼ一貫して増加してきた</a:t>
            </a:r>
            <a:r>
              <a:rPr kumimoji="1" lang="en-US" altLang="ja-JP" sz="2400" dirty="0" smtClean="0">
                <a:latin typeface="+mj-ea"/>
                <a:ea typeface="+mj-ea"/>
              </a:rPr>
              <a:t>(</a:t>
            </a:r>
            <a:r>
              <a:rPr kumimoji="1" lang="ja-JP" altLang="en-US" sz="2400" dirty="0" smtClean="0">
                <a:latin typeface="+mj-ea"/>
                <a:ea typeface="+mj-ea"/>
              </a:rPr>
              <a:t>図</a:t>
            </a:r>
            <a:r>
              <a:rPr kumimoji="1" lang="en-US" altLang="ja-JP" sz="2400" dirty="0" smtClean="0">
                <a:latin typeface="+mj-ea"/>
                <a:ea typeface="+mj-ea"/>
              </a:rPr>
              <a:t>-2</a:t>
            </a:r>
            <a:r>
              <a:rPr kumimoji="1" lang="ja-JP" altLang="en-US" sz="2400" dirty="0" smtClean="0">
                <a:latin typeface="+mj-ea"/>
                <a:ea typeface="+mj-ea"/>
              </a:rPr>
              <a:t>）。</a:t>
            </a:r>
            <a:endParaRPr kumimoji="1" lang="ja-JP" altLang="en-US" sz="2400" dirty="0">
              <a:latin typeface="+mj-ea"/>
              <a:ea typeface="+mj-ea"/>
            </a:endParaRPr>
          </a:p>
        </p:txBody>
      </p:sp>
      <p:sp>
        <p:nvSpPr>
          <p:cNvPr id="3" name="テキスト ボックス 2"/>
          <p:cNvSpPr txBox="1"/>
          <p:nvPr/>
        </p:nvSpPr>
        <p:spPr>
          <a:xfrm>
            <a:off x="1053885" y="247973"/>
            <a:ext cx="4695987" cy="523220"/>
          </a:xfrm>
          <a:prstGeom prst="rect">
            <a:avLst/>
          </a:prstGeom>
          <a:noFill/>
        </p:spPr>
        <p:txBody>
          <a:bodyPr wrap="square" rtlCol="0">
            <a:spAutoFit/>
          </a:bodyPr>
          <a:lstStyle/>
          <a:p>
            <a:r>
              <a:rPr kumimoji="1" lang="ja-JP" altLang="en-US" sz="2800" dirty="0" smtClean="0"/>
              <a:t>３．人口動向</a:t>
            </a:r>
            <a:endParaRPr kumimoji="1" lang="ja-JP" altLang="en-US" sz="2800" dirty="0"/>
          </a:p>
        </p:txBody>
      </p:sp>
      <p:sp>
        <p:nvSpPr>
          <p:cNvPr id="5" name="スライド番号プレースホルダー 4"/>
          <p:cNvSpPr>
            <a:spLocks noGrp="1"/>
          </p:cNvSpPr>
          <p:nvPr>
            <p:ph type="sldNum" sz="quarter" idx="12"/>
          </p:nvPr>
        </p:nvSpPr>
        <p:spPr/>
        <p:txBody>
          <a:bodyPr/>
          <a:lstStyle/>
          <a:p>
            <a:fld id="{D57F1E4F-1CFF-5643-939E-217C01CDF565}" type="slidenum">
              <a:rPr lang="en-US" smtClean="0"/>
              <a:pPr/>
              <a:t>11</a:t>
            </a:fld>
            <a:endParaRPr lang="en-US" dirty="0"/>
          </a:p>
        </p:txBody>
      </p:sp>
      <p:sp>
        <p:nvSpPr>
          <p:cNvPr id="6" name="テキスト ボックス 5"/>
          <p:cNvSpPr txBox="1"/>
          <p:nvPr/>
        </p:nvSpPr>
        <p:spPr>
          <a:xfrm>
            <a:off x="4014061" y="5270739"/>
            <a:ext cx="2355742" cy="369332"/>
          </a:xfrm>
          <a:prstGeom prst="rect">
            <a:avLst/>
          </a:prstGeom>
          <a:noFill/>
        </p:spPr>
        <p:txBody>
          <a:bodyPr wrap="square" rtlCol="0">
            <a:spAutoFit/>
          </a:bodyPr>
          <a:lstStyle/>
          <a:p>
            <a:r>
              <a:rPr kumimoji="1" lang="ja-JP" altLang="en-US" dirty="0" smtClean="0"/>
              <a:t>第二次世界大戦末</a:t>
            </a:r>
            <a:endParaRPr kumimoji="1" lang="ja-JP" altLang="en-US" dirty="0"/>
          </a:p>
        </p:txBody>
      </p:sp>
    </p:spTree>
    <p:extLst>
      <p:ext uri="{BB962C8B-B14F-4D97-AF65-F5344CB8AC3E}">
        <p14:creationId xmlns:p14="http://schemas.microsoft.com/office/powerpoint/2010/main" val="4165123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078115" y="6307900"/>
            <a:ext cx="2262158" cy="369332"/>
          </a:xfrm>
          <a:prstGeom prst="rect">
            <a:avLst/>
          </a:prstGeom>
        </p:spPr>
        <p:txBody>
          <a:bodyPr wrap="none">
            <a:spAutoFit/>
          </a:bodyPr>
          <a:lstStyle/>
          <a:p>
            <a:r>
              <a:rPr kumimoji="1" lang="ja-JP" altLang="en-US" dirty="0"/>
              <a:t>（出典）総務省統計局</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853" y="1600200"/>
            <a:ext cx="9637294" cy="5113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263472" y="312822"/>
            <a:ext cx="11608230" cy="1261884"/>
          </a:xfrm>
          <a:prstGeom prst="rect">
            <a:avLst/>
          </a:prstGeom>
          <a:noFill/>
        </p:spPr>
        <p:txBody>
          <a:bodyPr wrap="square" rtlCol="0">
            <a:spAutoFit/>
          </a:bodyPr>
          <a:lstStyle/>
          <a:p>
            <a:r>
              <a:rPr kumimoji="1" lang="ja-JP" altLang="en-US" sz="2800" b="1" dirty="0" smtClean="0"/>
              <a:t>　</a:t>
            </a:r>
            <a:r>
              <a:rPr kumimoji="1" lang="ja-JP" altLang="en-US" sz="2400" dirty="0" smtClean="0"/>
              <a:t>関東（</a:t>
            </a:r>
            <a:r>
              <a:rPr kumimoji="1" lang="en-US" altLang="ja-JP" sz="2400" dirty="0" smtClean="0"/>
              <a:t>1</a:t>
            </a:r>
            <a:r>
              <a:rPr kumimoji="1" lang="ja-JP" altLang="en-US" sz="2400" dirty="0" smtClean="0"/>
              <a:t>都</a:t>
            </a:r>
            <a:r>
              <a:rPr kumimoji="1" lang="en-US" altLang="ja-JP" sz="2400" dirty="0" smtClean="0"/>
              <a:t>3</a:t>
            </a:r>
            <a:r>
              <a:rPr kumimoji="1" lang="ja-JP" altLang="en-US" sz="2400" dirty="0" smtClean="0"/>
              <a:t>県）と関西（</a:t>
            </a:r>
            <a:r>
              <a:rPr kumimoji="1" lang="en-US" altLang="ja-JP" sz="2400" dirty="0" smtClean="0"/>
              <a:t>2</a:t>
            </a:r>
            <a:r>
              <a:rPr kumimoji="1" lang="ja-JP" altLang="en-US" sz="2400" dirty="0" smtClean="0"/>
              <a:t>府</a:t>
            </a:r>
            <a:r>
              <a:rPr kumimoji="1" lang="en-US" altLang="ja-JP" sz="2400" dirty="0" smtClean="0"/>
              <a:t>4</a:t>
            </a:r>
            <a:r>
              <a:rPr kumimoji="1" lang="ja-JP" altLang="en-US" sz="2400" dirty="0" smtClean="0"/>
              <a:t>県）を比較すると、第二次世界大戦以前は、関西の人口合計は、関東の</a:t>
            </a:r>
            <a:r>
              <a:rPr kumimoji="1" lang="ja-JP" altLang="en-US" sz="2400" dirty="0"/>
              <a:t>人口</a:t>
            </a:r>
            <a:r>
              <a:rPr kumimoji="1" lang="ja-JP" altLang="en-US" sz="2400" dirty="0" smtClean="0"/>
              <a:t>を上回っていたが、大戦後は関東の人口が大きく伸び、直近では関東の人口規模は関西の人口の</a:t>
            </a:r>
            <a:r>
              <a:rPr kumimoji="1" lang="en-US" altLang="ja-JP" sz="2400" dirty="0" smtClean="0"/>
              <a:t>1.5</a:t>
            </a:r>
            <a:r>
              <a:rPr kumimoji="1" lang="ja-JP" altLang="en-US" sz="2400" dirty="0" smtClean="0"/>
              <a:t>倍程度となっている（図</a:t>
            </a:r>
            <a:r>
              <a:rPr kumimoji="1" lang="en-US" altLang="ja-JP" sz="2400" dirty="0" smtClean="0"/>
              <a:t>-3</a:t>
            </a:r>
            <a:r>
              <a:rPr kumimoji="1" lang="ja-JP" altLang="en-US" sz="2400" dirty="0" smtClean="0"/>
              <a:t>）。</a:t>
            </a:r>
            <a:endParaRPr kumimoji="1" lang="ja-JP" altLang="en-US" sz="2400" dirty="0"/>
          </a:p>
        </p:txBody>
      </p:sp>
      <p:sp>
        <p:nvSpPr>
          <p:cNvPr id="4" name="スライド番号プレースホルダー 3"/>
          <p:cNvSpPr>
            <a:spLocks noGrp="1"/>
          </p:cNvSpPr>
          <p:nvPr>
            <p:ph type="sldNum" sz="quarter" idx="12"/>
          </p:nvPr>
        </p:nvSpPr>
        <p:spPr>
          <a:xfrm>
            <a:off x="10202780" y="6316581"/>
            <a:ext cx="1752600" cy="380834"/>
          </a:xfrm>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512445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9558311" y="6014365"/>
            <a:ext cx="2262158" cy="369332"/>
          </a:xfrm>
          <a:prstGeom prst="rect">
            <a:avLst/>
          </a:prstGeom>
        </p:spPr>
        <p:txBody>
          <a:bodyPr wrap="none">
            <a:spAutoFit/>
          </a:bodyPr>
          <a:lstStyle/>
          <a:p>
            <a:r>
              <a:rPr kumimoji="1" lang="ja-JP" altLang="en-US" dirty="0"/>
              <a:t>（出典）総務省統計局</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206" y="1624264"/>
            <a:ext cx="9744510" cy="4950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434207" y="340963"/>
            <a:ext cx="11267013" cy="1261884"/>
          </a:xfrm>
          <a:prstGeom prst="rect">
            <a:avLst/>
          </a:prstGeom>
          <a:noFill/>
        </p:spPr>
        <p:txBody>
          <a:bodyPr wrap="square" rtlCol="0">
            <a:spAutoFit/>
          </a:bodyPr>
          <a:lstStyle/>
          <a:p>
            <a:r>
              <a:rPr kumimoji="1" lang="ja-JP" altLang="en-US" sz="2800" b="1" dirty="0" smtClean="0"/>
              <a:t>　</a:t>
            </a:r>
            <a:r>
              <a:rPr kumimoji="1" lang="ja-JP" altLang="en-US" sz="2400" dirty="0" smtClean="0">
                <a:latin typeface="+mj-ea"/>
                <a:ea typeface="+mj-ea"/>
              </a:rPr>
              <a:t>第二次世界大戦以前の関東・関西の主要都市の人口推移をみると</a:t>
            </a:r>
            <a:r>
              <a:rPr kumimoji="1" lang="en-US" altLang="ja-JP" sz="2400" dirty="0" smtClean="0">
                <a:latin typeface="+mj-ea"/>
                <a:ea typeface="+mj-ea"/>
              </a:rPr>
              <a:t>1925</a:t>
            </a:r>
            <a:r>
              <a:rPr kumimoji="1" lang="ja-JP" altLang="en-US" sz="2400" dirty="0" smtClean="0">
                <a:latin typeface="+mj-ea"/>
                <a:ea typeface="+mj-ea"/>
              </a:rPr>
              <a:t>年、</a:t>
            </a:r>
            <a:r>
              <a:rPr kumimoji="1" lang="en-US" altLang="ja-JP" sz="2400" dirty="0" smtClean="0">
                <a:latin typeface="+mj-ea"/>
                <a:ea typeface="+mj-ea"/>
              </a:rPr>
              <a:t>1930</a:t>
            </a:r>
            <a:r>
              <a:rPr kumimoji="1" lang="ja-JP" altLang="en-US" sz="2400" dirty="0" smtClean="0">
                <a:latin typeface="+mj-ea"/>
                <a:ea typeface="+mj-ea"/>
              </a:rPr>
              <a:t>年では大阪市の人口が最大（「大大阪の時代」と呼ばれている。）であったが、</a:t>
            </a:r>
            <a:r>
              <a:rPr kumimoji="1" lang="en-US" altLang="ja-JP" sz="2400" dirty="0" smtClean="0">
                <a:latin typeface="+mj-ea"/>
                <a:ea typeface="+mj-ea"/>
              </a:rPr>
              <a:t>1935</a:t>
            </a:r>
            <a:r>
              <a:rPr kumimoji="1" lang="ja-JP" altLang="en-US" sz="2400" dirty="0" smtClean="0">
                <a:latin typeface="+mj-ea"/>
                <a:ea typeface="+mj-ea"/>
              </a:rPr>
              <a:t>年以降、東京特別区部の人口が急増していることが分かる（図</a:t>
            </a:r>
            <a:r>
              <a:rPr kumimoji="1" lang="en-US" altLang="ja-JP" sz="2400" dirty="0" smtClean="0">
                <a:latin typeface="+mj-ea"/>
                <a:ea typeface="+mj-ea"/>
              </a:rPr>
              <a:t>-4</a:t>
            </a:r>
            <a:r>
              <a:rPr kumimoji="1" lang="ja-JP" altLang="en-US" sz="2400" dirty="0" smtClean="0">
                <a:latin typeface="+mj-ea"/>
                <a:ea typeface="+mj-ea"/>
              </a:rPr>
              <a:t>）。</a:t>
            </a:r>
            <a:endParaRPr kumimoji="1" lang="ja-JP" altLang="en-US" sz="2400" dirty="0">
              <a:latin typeface="+mj-ea"/>
              <a:ea typeface="+mj-ea"/>
            </a:endParaRPr>
          </a:p>
        </p:txBody>
      </p:sp>
      <p:sp>
        <p:nvSpPr>
          <p:cNvPr id="3" name="スライド番号プレースホルダー 2"/>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45649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66354"/>
            <a:ext cx="10972800" cy="615699"/>
          </a:xfrm>
        </p:spPr>
        <p:txBody>
          <a:bodyPr>
            <a:normAutofit/>
          </a:bodyPr>
          <a:lstStyle/>
          <a:p>
            <a:pPr algn="l"/>
            <a:r>
              <a:rPr lang="ja-JP" altLang="en-US" sz="2800" dirty="0" smtClean="0"/>
              <a:t>４</a:t>
            </a:r>
            <a:r>
              <a:rPr kumimoji="1" lang="ja-JP" altLang="en-US" sz="2800" dirty="0" smtClean="0"/>
              <a:t>．分析方法</a:t>
            </a:r>
            <a:endParaRPr kumimoji="1" lang="ja-JP" altLang="en-US" sz="2800" dirty="0"/>
          </a:p>
        </p:txBody>
      </p:sp>
      <p:sp>
        <p:nvSpPr>
          <p:cNvPr id="3" name="コンテンツ プレースホルダー 2"/>
          <p:cNvSpPr>
            <a:spLocks noGrp="1"/>
          </p:cNvSpPr>
          <p:nvPr>
            <p:ph idx="1"/>
          </p:nvPr>
        </p:nvSpPr>
        <p:spPr>
          <a:xfrm>
            <a:off x="240632" y="733926"/>
            <a:ext cx="11742821" cy="5868351"/>
          </a:xfrm>
        </p:spPr>
        <p:txBody>
          <a:bodyPr>
            <a:normAutofit lnSpcReduction="10000"/>
          </a:bodyPr>
          <a:lstStyle/>
          <a:p>
            <a:pPr>
              <a:buNone/>
            </a:pPr>
            <a:r>
              <a:rPr kumimoji="1" lang="en-US" altLang="ja-JP" sz="2400" dirty="0" smtClean="0"/>
              <a:t>(1)</a:t>
            </a:r>
            <a:r>
              <a:rPr kumimoji="1" lang="ja-JP" altLang="en-US" sz="2400" dirty="0" smtClean="0"/>
              <a:t>分析データ</a:t>
            </a:r>
            <a:endParaRPr kumimoji="1" lang="en-US" altLang="ja-JP" sz="2400" dirty="0" smtClean="0"/>
          </a:p>
          <a:p>
            <a:pPr marL="0" indent="0">
              <a:buNone/>
            </a:pPr>
            <a:r>
              <a:rPr kumimoji="1" lang="ja-JP" altLang="en-US" sz="2400" dirty="0" smtClean="0">
                <a:latin typeface="+mn-ea"/>
              </a:rPr>
              <a:t>・第二世界大戦以前については、主に</a:t>
            </a:r>
            <a:r>
              <a:rPr lang="ja-JP" altLang="en-US" sz="2400" dirty="0">
                <a:latin typeface="+mn-ea"/>
              </a:rPr>
              <a:t>内閣鉄道院</a:t>
            </a:r>
            <a:r>
              <a:rPr lang="en-US" altLang="ja-JP" sz="2400" dirty="0">
                <a:latin typeface="+mn-ea"/>
              </a:rPr>
              <a:t>(1908-1920</a:t>
            </a:r>
            <a:r>
              <a:rPr lang="ja-JP" altLang="en-US" sz="2400" dirty="0">
                <a:latin typeface="+mn-ea"/>
              </a:rPr>
              <a:t>年度</a:t>
            </a:r>
            <a:r>
              <a:rPr lang="ja-JP" altLang="en-US" sz="2400" dirty="0" smtClean="0">
                <a:latin typeface="+mn-ea"/>
              </a:rPr>
              <a:t>）および</a:t>
            </a:r>
            <a:r>
              <a:rPr kumimoji="1" lang="ja-JP" altLang="en-US" sz="2400" dirty="0" smtClean="0">
                <a:latin typeface="+mn-ea"/>
              </a:rPr>
              <a:t>鉄道</a:t>
            </a:r>
            <a:r>
              <a:rPr lang="ja-JP" altLang="en-US" sz="2400" dirty="0" smtClean="0">
                <a:latin typeface="+mn-ea"/>
              </a:rPr>
              <a:t>省（</a:t>
            </a:r>
            <a:r>
              <a:rPr lang="en-US" altLang="ja-JP" sz="2400" dirty="0" smtClean="0">
                <a:latin typeface="+mn-ea"/>
              </a:rPr>
              <a:t>1920-1943</a:t>
            </a:r>
            <a:r>
              <a:rPr lang="ja-JP" altLang="en-US" sz="2400" dirty="0" smtClean="0">
                <a:latin typeface="+mn-ea"/>
              </a:rPr>
              <a:t>年度）の「鉄道統計資料」の財務データ等、各社社史の財務データ等に基づき、成長性および多角化の状況について、関西・関東に区分して分析を行う。</a:t>
            </a:r>
            <a:endParaRPr lang="en-US" altLang="ja-JP" sz="2400" dirty="0" smtClean="0">
              <a:latin typeface="+mn-ea"/>
            </a:endParaRPr>
          </a:p>
          <a:p>
            <a:pPr marL="0" indent="0">
              <a:buNone/>
            </a:pPr>
            <a:r>
              <a:rPr lang="ja-JP" altLang="en-US" sz="2400" dirty="0" smtClean="0">
                <a:latin typeface="+mn-ea"/>
              </a:rPr>
              <a:t>・なお、参考までに行う直近の大手民鉄の成長状況については、有価証券報告書のセグメント・データ（連結決算データ）*に基づき分析を行う。</a:t>
            </a:r>
            <a:endParaRPr lang="en-US" altLang="ja-JP" sz="2400" dirty="0" smtClean="0">
              <a:latin typeface="+mn-ea"/>
            </a:endParaRPr>
          </a:p>
          <a:p>
            <a:pPr marL="0" indent="0">
              <a:buNone/>
            </a:pPr>
            <a:r>
              <a:rPr lang="ja-JP" altLang="en-US" sz="2400" dirty="0" smtClean="0">
                <a:latin typeface="+mn-ea"/>
              </a:rPr>
              <a:t>　</a:t>
            </a:r>
            <a:r>
              <a:rPr lang="ja-JP" altLang="en-US" sz="2000" dirty="0" smtClean="0">
                <a:latin typeface="+mn-ea"/>
              </a:rPr>
              <a:t>＊正司（</a:t>
            </a:r>
            <a:r>
              <a:rPr lang="en-US" altLang="ja-JP" sz="2000" dirty="0" smtClean="0">
                <a:latin typeface="+mn-ea"/>
              </a:rPr>
              <a:t>2001</a:t>
            </a:r>
            <a:r>
              <a:rPr lang="ja-JP" altLang="en-US" sz="2000" dirty="0" smtClean="0">
                <a:latin typeface="+mn-ea"/>
              </a:rPr>
              <a:t>）</a:t>
            </a:r>
            <a:r>
              <a:rPr lang="en-US" altLang="ja-JP" sz="2000" dirty="0" smtClean="0">
                <a:latin typeface="+mn-ea"/>
              </a:rPr>
              <a:t>pp.201-202.</a:t>
            </a:r>
            <a:r>
              <a:rPr lang="ja-JP" altLang="en-US" sz="2000" dirty="0" smtClean="0">
                <a:latin typeface="+mn-ea"/>
              </a:rPr>
              <a:t>でも述べている通り、グループ全体では有証のデータより規模が大きくなる。</a:t>
            </a:r>
            <a:endParaRPr lang="en-US" altLang="ja-JP" sz="2000" dirty="0" smtClean="0">
              <a:latin typeface="+mn-ea"/>
            </a:endParaRPr>
          </a:p>
          <a:p>
            <a:pPr marL="0" indent="0">
              <a:buNone/>
            </a:pPr>
            <a:endParaRPr lang="en-US" altLang="ja-JP" sz="2400" dirty="0" smtClean="0">
              <a:latin typeface="+mn-ea"/>
            </a:endParaRPr>
          </a:p>
          <a:p>
            <a:pPr>
              <a:buNone/>
            </a:pPr>
            <a:r>
              <a:rPr lang="en-US" altLang="ja-JP" sz="2400" dirty="0" smtClean="0"/>
              <a:t>(2)</a:t>
            </a:r>
            <a:r>
              <a:rPr lang="ja-JP" altLang="en-US" sz="2400" dirty="0" smtClean="0"/>
              <a:t>分析対象</a:t>
            </a:r>
            <a:endParaRPr lang="en-US" altLang="ja-JP" sz="2400" dirty="0" smtClean="0"/>
          </a:p>
          <a:p>
            <a:pPr>
              <a:buNone/>
            </a:pPr>
            <a:r>
              <a:rPr lang="ja-JP" altLang="en-US" sz="2400" dirty="0" smtClean="0">
                <a:latin typeface="+mn-ea"/>
              </a:rPr>
              <a:t>・大手民鉄である関西５社と関東８社*について、昭和初期の</a:t>
            </a:r>
            <a:r>
              <a:rPr lang="en-US" altLang="ja-JP" sz="2400" dirty="0" smtClean="0">
                <a:latin typeface="+mn-ea"/>
              </a:rPr>
              <a:t>10</a:t>
            </a:r>
            <a:r>
              <a:rPr lang="ja-JP" altLang="en-US" sz="2400" dirty="0" smtClean="0">
                <a:latin typeface="+mn-ea"/>
              </a:rPr>
              <a:t>年間（</a:t>
            </a:r>
            <a:r>
              <a:rPr lang="en-US" altLang="ja-JP" sz="2400" dirty="0" smtClean="0">
                <a:latin typeface="+mn-ea"/>
              </a:rPr>
              <a:t>1927-1937</a:t>
            </a:r>
            <a:r>
              <a:rPr lang="ja-JP" altLang="en-US" sz="2400" dirty="0" smtClean="0">
                <a:latin typeface="+mn-ea"/>
              </a:rPr>
              <a:t>年度）の成長と</a:t>
            </a:r>
            <a:r>
              <a:rPr lang="en-US" altLang="ja-JP" sz="2400" dirty="0" smtClean="0">
                <a:latin typeface="+mn-ea"/>
              </a:rPr>
              <a:t>1937</a:t>
            </a:r>
            <a:r>
              <a:rPr lang="ja-JP" altLang="en-US" sz="2400" dirty="0" smtClean="0">
                <a:latin typeface="+mn-ea"/>
              </a:rPr>
              <a:t>年度の多角化の状況について比較分析を行う。</a:t>
            </a:r>
            <a:endParaRPr lang="en-US" altLang="ja-JP" sz="2400" dirty="0" smtClean="0">
              <a:latin typeface="+mn-ea"/>
            </a:endParaRPr>
          </a:p>
          <a:p>
            <a:pPr>
              <a:buNone/>
            </a:pPr>
            <a:r>
              <a:rPr lang="ja-JP" altLang="en-US" sz="2400" dirty="0" smtClean="0">
                <a:latin typeface="+mn-ea"/>
              </a:rPr>
              <a:t>・参考までに、上記会社について、直近の</a:t>
            </a:r>
            <a:r>
              <a:rPr lang="en-US" altLang="ja-JP" sz="2400" dirty="0" smtClean="0">
                <a:latin typeface="+mn-ea"/>
              </a:rPr>
              <a:t>10</a:t>
            </a:r>
            <a:r>
              <a:rPr lang="ja-JP" altLang="en-US" sz="2400" dirty="0" smtClean="0">
                <a:latin typeface="+mn-ea"/>
              </a:rPr>
              <a:t>年間（</a:t>
            </a:r>
            <a:r>
              <a:rPr lang="en-US" altLang="ja-JP" sz="2400" dirty="0" smtClean="0">
                <a:latin typeface="+mn-ea"/>
              </a:rPr>
              <a:t>2006-2016</a:t>
            </a:r>
            <a:r>
              <a:rPr lang="ja-JP" altLang="en-US" sz="2400" dirty="0" smtClean="0">
                <a:latin typeface="+mn-ea"/>
              </a:rPr>
              <a:t>年度）の成長と</a:t>
            </a:r>
            <a:r>
              <a:rPr lang="en-US" altLang="ja-JP" sz="2400" dirty="0" smtClean="0">
                <a:latin typeface="+mn-ea"/>
              </a:rPr>
              <a:t>2016</a:t>
            </a:r>
            <a:r>
              <a:rPr lang="ja-JP" altLang="en-US" sz="2400" dirty="0" smtClean="0">
                <a:latin typeface="+mn-ea"/>
              </a:rPr>
              <a:t>年度の多角化の状況との比較も併せて行う。</a:t>
            </a:r>
            <a:endParaRPr lang="en-US" altLang="ja-JP" sz="2400" dirty="0" smtClean="0">
              <a:latin typeface="+mn-ea"/>
            </a:endParaRPr>
          </a:p>
          <a:p>
            <a:pPr>
              <a:buNone/>
            </a:pPr>
            <a:r>
              <a:rPr kumimoji="1" lang="ja-JP" altLang="en-US" sz="2000" dirty="0" smtClean="0">
                <a:latin typeface="+mn-ea"/>
              </a:rPr>
              <a:t>＊東京メトロも</a:t>
            </a:r>
            <a:r>
              <a:rPr kumimoji="1" lang="en-US" altLang="ja-JP" sz="2000" dirty="0" smtClean="0">
                <a:latin typeface="+mn-ea"/>
              </a:rPr>
              <a:t>2004</a:t>
            </a:r>
            <a:r>
              <a:rPr kumimoji="1" lang="ja-JP" altLang="en-US" sz="2000" dirty="0" smtClean="0">
                <a:latin typeface="+mn-ea"/>
              </a:rPr>
              <a:t>年から大手民鉄</a:t>
            </a:r>
            <a:r>
              <a:rPr kumimoji="1" lang="en-US" altLang="ja-JP" sz="2000" dirty="0" smtClean="0">
                <a:latin typeface="+mn-ea"/>
              </a:rPr>
              <a:t>(16</a:t>
            </a:r>
            <a:r>
              <a:rPr kumimoji="1" lang="ja-JP" altLang="en-US" sz="2000" dirty="0" smtClean="0">
                <a:latin typeface="+mn-ea"/>
              </a:rPr>
              <a:t>社目）となっているが、上野</a:t>
            </a:r>
            <a:r>
              <a:rPr kumimoji="1" lang="en-US" altLang="ja-JP" sz="2000" dirty="0" smtClean="0">
                <a:latin typeface="+mn-ea"/>
              </a:rPr>
              <a:t>-</a:t>
            </a:r>
            <a:r>
              <a:rPr kumimoji="1" lang="ja-JP" altLang="en-US" sz="2000" dirty="0" smtClean="0">
                <a:latin typeface="+mn-ea"/>
              </a:rPr>
              <a:t>浅草の開業が</a:t>
            </a:r>
            <a:r>
              <a:rPr lang="en-US" altLang="ja-JP" sz="2000" dirty="0" smtClean="0">
                <a:latin typeface="+mn-ea"/>
              </a:rPr>
              <a:t>1927</a:t>
            </a:r>
            <a:r>
              <a:rPr lang="ja-JP" altLang="en-US" sz="2000" dirty="0" smtClean="0">
                <a:latin typeface="+mn-ea"/>
              </a:rPr>
              <a:t>（昭和</a:t>
            </a:r>
            <a:r>
              <a:rPr lang="en-US" altLang="ja-JP" sz="2000" dirty="0" smtClean="0">
                <a:latin typeface="+mn-ea"/>
              </a:rPr>
              <a:t>2</a:t>
            </a:r>
            <a:r>
              <a:rPr lang="ja-JP" altLang="en-US" sz="2000" dirty="0" smtClean="0">
                <a:latin typeface="+mn-ea"/>
              </a:rPr>
              <a:t>）年、新橋までの延伸が</a:t>
            </a:r>
            <a:r>
              <a:rPr lang="en-US" altLang="ja-JP" sz="2000" dirty="0" smtClean="0">
                <a:latin typeface="+mn-ea"/>
              </a:rPr>
              <a:t>1938</a:t>
            </a:r>
            <a:r>
              <a:rPr lang="ja-JP" altLang="en-US" sz="2000" dirty="0" smtClean="0">
                <a:latin typeface="+mn-ea"/>
              </a:rPr>
              <a:t>（昭和</a:t>
            </a:r>
            <a:r>
              <a:rPr lang="en-US" altLang="ja-JP" sz="2000" dirty="0" smtClean="0">
                <a:latin typeface="+mn-ea"/>
              </a:rPr>
              <a:t>13</a:t>
            </a:r>
            <a:r>
              <a:rPr lang="ja-JP" altLang="en-US" sz="2000" dirty="0" smtClean="0">
                <a:latin typeface="+mn-ea"/>
              </a:rPr>
              <a:t>）年であり、本研究の対象期間内での成長が極限られていること、また関西では、このような路線は大阪市交通局が行う市内交通であることから、本研究の対象外とした。</a:t>
            </a:r>
            <a:endParaRPr kumimoji="1" lang="ja-JP" altLang="en-US" sz="2000" dirty="0">
              <a:latin typeface="+mn-ea"/>
            </a:endParaRPr>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18183157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74358"/>
            <a:ext cx="10972800" cy="693548"/>
          </a:xfrm>
        </p:spPr>
        <p:txBody>
          <a:bodyPr>
            <a:noAutofit/>
          </a:bodyPr>
          <a:lstStyle/>
          <a:p>
            <a:pPr algn="l"/>
            <a:r>
              <a:rPr kumimoji="1" lang="ja-JP" altLang="en-US" sz="3200" dirty="0" smtClean="0"/>
              <a:t>（</a:t>
            </a:r>
            <a:r>
              <a:rPr kumimoji="1" lang="en-US" altLang="ja-JP" sz="3200" dirty="0" smtClean="0"/>
              <a:t>3</a:t>
            </a:r>
            <a:r>
              <a:rPr kumimoji="1" lang="ja-JP" altLang="en-US" sz="3200" dirty="0" smtClean="0"/>
              <a:t>）成長性指標</a:t>
            </a:r>
            <a:endParaRPr kumimoji="1" lang="ja-JP" altLang="en-US" sz="3200" dirty="0"/>
          </a:p>
        </p:txBody>
      </p:sp>
      <p:sp>
        <p:nvSpPr>
          <p:cNvPr id="3" name="コンテンツ プレースホルダー 2"/>
          <p:cNvSpPr>
            <a:spLocks noGrp="1"/>
          </p:cNvSpPr>
          <p:nvPr>
            <p:ph idx="1"/>
          </p:nvPr>
        </p:nvSpPr>
        <p:spPr>
          <a:xfrm>
            <a:off x="371959" y="965684"/>
            <a:ext cx="11484244" cy="5698587"/>
          </a:xfrm>
        </p:spPr>
        <p:txBody>
          <a:bodyPr>
            <a:normAutofit lnSpcReduction="10000"/>
          </a:bodyPr>
          <a:lstStyle/>
          <a:p>
            <a:pPr marL="0" indent="0">
              <a:buNone/>
            </a:pPr>
            <a:r>
              <a:rPr kumimoji="1" lang="ja-JP" altLang="en-US" sz="2800" dirty="0" smtClean="0"/>
              <a:t>　成長性指標としては、最もよく使われる売上高（営業収益）と、本業の儲けを示し、他の利益指標より変動が小さいとされる営業利益を用いることとした（青木（</a:t>
            </a:r>
            <a:r>
              <a:rPr kumimoji="1" lang="en-US" altLang="ja-JP" sz="2800" dirty="0" smtClean="0"/>
              <a:t>2008</a:t>
            </a:r>
            <a:r>
              <a:rPr kumimoji="1" lang="ja-JP" altLang="en-US" sz="2800" dirty="0" smtClean="0"/>
              <a:t>））。</a:t>
            </a:r>
            <a:endParaRPr kumimoji="1" lang="en-US" altLang="ja-JP" sz="2800" dirty="0" smtClean="0"/>
          </a:p>
          <a:p>
            <a:pPr marL="0" indent="0">
              <a:buNone/>
            </a:pPr>
            <a:endParaRPr lang="en-US" altLang="ja-JP" sz="2800" dirty="0"/>
          </a:p>
          <a:p>
            <a:pPr marL="0" indent="0">
              <a:buNone/>
            </a:pPr>
            <a:r>
              <a:rPr lang="ja-JP" altLang="en-US" sz="2800" dirty="0"/>
              <a:t>（</a:t>
            </a:r>
            <a:r>
              <a:rPr lang="en-US" altLang="ja-JP" sz="2800" dirty="0"/>
              <a:t>4</a:t>
            </a:r>
            <a:r>
              <a:rPr lang="ja-JP" altLang="en-US" sz="2800" dirty="0"/>
              <a:t>）多角化</a:t>
            </a:r>
            <a:r>
              <a:rPr lang="ja-JP" altLang="en-US" sz="2800" dirty="0" smtClean="0"/>
              <a:t>分析</a:t>
            </a:r>
            <a:endParaRPr lang="en-US" altLang="ja-JP" sz="2800" dirty="0" smtClean="0"/>
          </a:p>
          <a:p>
            <a:pPr marL="0" indent="0">
              <a:buNone/>
            </a:pPr>
            <a:r>
              <a:rPr lang="ja-JP" altLang="en-US" sz="2800" dirty="0" smtClean="0"/>
              <a:t>　Ｒｕｍｅｌｔ</a:t>
            </a:r>
            <a:r>
              <a:rPr lang="ja-JP" altLang="en-US" sz="2800" dirty="0"/>
              <a:t>（</a:t>
            </a:r>
            <a:r>
              <a:rPr lang="en-US" altLang="ja-JP" sz="2800" dirty="0"/>
              <a:t>1974</a:t>
            </a:r>
            <a:r>
              <a:rPr lang="ja-JP" altLang="en-US" sz="2800" dirty="0"/>
              <a:t>）、正司・</a:t>
            </a:r>
            <a:r>
              <a:rPr lang="ja-JP" altLang="en-US" sz="2800" dirty="0" smtClean="0"/>
              <a:t>Ｋｉｌｌｅ</a:t>
            </a:r>
            <a:r>
              <a:rPr lang="en-US" altLang="ja-JP" sz="2800" dirty="0" smtClean="0"/>
              <a:t>e</a:t>
            </a:r>
            <a:r>
              <a:rPr lang="ja-JP" altLang="en-US" sz="2800" dirty="0" smtClean="0"/>
              <a:t>ｎ</a:t>
            </a:r>
            <a:r>
              <a:rPr lang="ja-JP" altLang="en-US" sz="2800" dirty="0"/>
              <a:t>（</a:t>
            </a:r>
            <a:r>
              <a:rPr lang="en-US" altLang="ja-JP" sz="2800" dirty="0"/>
              <a:t>2000</a:t>
            </a:r>
            <a:r>
              <a:rPr lang="ja-JP" altLang="en-US" sz="2800" dirty="0"/>
              <a:t>）、正司（</a:t>
            </a:r>
            <a:r>
              <a:rPr lang="en-US" altLang="ja-JP" sz="2800" dirty="0"/>
              <a:t>2001</a:t>
            </a:r>
            <a:r>
              <a:rPr lang="ja-JP" altLang="en-US" sz="2800" dirty="0" smtClean="0"/>
              <a:t>）の研究をベース</a:t>
            </a:r>
            <a:r>
              <a:rPr lang="ja-JP" altLang="en-US" sz="2800" dirty="0"/>
              <a:t>と</a:t>
            </a:r>
            <a:r>
              <a:rPr lang="ja-JP" altLang="en-US" sz="2800" dirty="0" smtClean="0"/>
              <a:t>して多角化</a:t>
            </a:r>
            <a:r>
              <a:rPr lang="ja-JP" altLang="en-US" sz="2800" dirty="0"/>
              <a:t>の分析を行った鎌田・山内（</a:t>
            </a:r>
            <a:r>
              <a:rPr lang="en-US" altLang="ja-JP" sz="2800" dirty="0"/>
              <a:t>2010</a:t>
            </a:r>
            <a:r>
              <a:rPr lang="ja-JP" altLang="en-US" sz="2800" dirty="0"/>
              <a:t>）の分析手法に準じて、</a:t>
            </a:r>
            <a:r>
              <a:rPr lang="ja-JP" altLang="en-US" sz="2800" dirty="0" smtClean="0"/>
              <a:t>本研究でも</a:t>
            </a:r>
            <a:r>
              <a:rPr lang="ja-JP" altLang="en-US" sz="2800" dirty="0"/>
              <a:t>多角化分析を行う</a:t>
            </a:r>
            <a:r>
              <a:rPr lang="ja-JP" altLang="en-US" sz="2800" dirty="0" smtClean="0"/>
              <a:t>。</a:t>
            </a:r>
            <a:endParaRPr lang="en-US" altLang="ja-JP" sz="2800" dirty="0" smtClean="0"/>
          </a:p>
          <a:p>
            <a:pPr marL="0" indent="0">
              <a:buNone/>
            </a:pPr>
            <a:r>
              <a:rPr lang="ja-JP" altLang="en-US" sz="2800" dirty="0" smtClean="0"/>
              <a:t>　先行</a:t>
            </a:r>
            <a:r>
              <a:rPr lang="ja-JP" altLang="en-US" sz="2800" dirty="0"/>
              <a:t>研究での多角化の分類方法は、各部門の売上高</a:t>
            </a:r>
            <a:r>
              <a:rPr lang="en-US" altLang="ja-JP" sz="2800" dirty="0"/>
              <a:t>(</a:t>
            </a:r>
            <a:r>
              <a:rPr lang="ja-JP" altLang="en-US" sz="2800" dirty="0"/>
              <a:t>営業収益）が全体に占める割合によって、専業（Ｓ）型、本業（Ｄ）型、関連（Ｒ）型、非関連（Ｕ）型の４つに分類している。本研究でもこれに準じて分類した。なお、</a:t>
            </a:r>
            <a:r>
              <a:rPr lang="ja-JP" altLang="en-US" sz="2800" dirty="0" smtClean="0"/>
              <a:t>本研究で</a:t>
            </a:r>
            <a:r>
              <a:rPr lang="ja-JP" altLang="en-US" sz="2800" dirty="0"/>
              <a:t>は、売上高（営業収益）に加え、営業</a:t>
            </a:r>
            <a:r>
              <a:rPr lang="ja-JP" altLang="en-US" sz="2800" dirty="0" smtClean="0"/>
              <a:t>利益のウエイトに</a:t>
            </a:r>
            <a:r>
              <a:rPr lang="ja-JP" altLang="en-US" sz="2800" dirty="0"/>
              <a:t>ついて</a:t>
            </a:r>
            <a:r>
              <a:rPr lang="ja-JP" altLang="en-US" sz="2800" dirty="0" smtClean="0"/>
              <a:t>も同様の手法にて分析</a:t>
            </a:r>
            <a:r>
              <a:rPr lang="ja-JP" altLang="en-US" sz="2800" dirty="0"/>
              <a:t>を進めることとした（</a:t>
            </a:r>
            <a:r>
              <a:rPr lang="ja-JP" altLang="en-US" sz="2800" dirty="0" smtClean="0"/>
              <a:t>表</a:t>
            </a:r>
            <a:r>
              <a:rPr lang="en-US" altLang="ja-JP" sz="2800" dirty="0" smtClean="0"/>
              <a:t>-2</a:t>
            </a:r>
            <a:r>
              <a:rPr lang="ja-JP" altLang="en-US" sz="2800" dirty="0" err="1" smtClean="0"/>
              <a:t>、</a:t>
            </a:r>
            <a:r>
              <a:rPr lang="ja-JP" altLang="en-US" sz="2800" dirty="0" smtClean="0"/>
              <a:t>図</a:t>
            </a:r>
            <a:r>
              <a:rPr lang="en-US" altLang="ja-JP" sz="2800" dirty="0" smtClean="0"/>
              <a:t>-1</a:t>
            </a:r>
            <a:r>
              <a:rPr lang="ja-JP" altLang="en-US" sz="2800" dirty="0" smtClean="0"/>
              <a:t>）</a:t>
            </a:r>
            <a:r>
              <a:rPr lang="ja-JP" altLang="en-US" sz="2800" dirty="0"/>
              <a:t>。</a:t>
            </a:r>
          </a:p>
          <a:p>
            <a:pPr marL="0" indent="0">
              <a:buNone/>
            </a:pPr>
            <a:endParaRPr lang="ja-JP" altLang="en-US" sz="2800" dirty="0"/>
          </a:p>
          <a:p>
            <a:pPr marL="0" indent="0">
              <a:buNone/>
            </a:pPr>
            <a:endParaRPr kumimoji="1" lang="ja-JP" altLang="en-US" sz="28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833173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22929" y="500934"/>
            <a:ext cx="4592992" cy="461665"/>
          </a:xfrm>
          <a:prstGeom prst="rect">
            <a:avLst/>
          </a:prstGeom>
          <a:noFill/>
        </p:spPr>
        <p:txBody>
          <a:bodyPr wrap="square" rtlCol="0">
            <a:spAutoFit/>
          </a:bodyPr>
          <a:lstStyle/>
          <a:p>
            <a:pPr algn="ctr"/>
            <a:r>
              <a:rPr kumimoji="1" lang="ja-JP" altLang="en-US" sz="2400" dirty="0" smtClean="0"/>
              <a:t>表－２　多角化の分類方法</a:t>
            </a:r>
            <a:endParaRPr kumimoji="1" lang="ja-JP" altLang="en-US" sz="2400" dirty="0"/>
          </a:p>
        </p:txBody>
      </p:sp>
      <p:sp>
        <p:nvSpPr>
          <p:cNvPr id="8" name="テキスト ボックス 7"/>
          <p:cNvSpPr txBox="1"/>
          <p:nvPr/>
        </p:nvSpPr>
        <p:spPr>
          <a:xfrm>
            <a:off x="7167966" y="362435"/>
            <a:ext cx="3859078" cy="738664"/>
          </a:xfrm>
          <a:prstGeom prst="rect">
            <a:avLst/>
          </a:prstGeom>
          <a:noFill/>
        </p:spPr>
        <p:txBody>
          <a:bodyPr wrap="square" rtlCol="0">
            <a:spAutoFit/>
          </a:bodyPr>
          <a:lstStyle/>
          <a:p>
            <a:r>
              <a:rPr kumimoji="1" lang="ja-JP" altLang="en-US" sz="2400" dirty="0" smtClean="0"/>
              <a:t>図－１　多角化の分類方法</a:t>
            </a:r>
            <a:endParaRPr kumimoji="1" lang="en-US" altLang="ja-JP" sz="2400" dirty="0" smtClean="0"/>
          </a:p>
          <a:p>
            <a:endParaRPr kumimoji="1" lang="ja-JP" altLang="en-US"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5851" y="962599"/>
            <a:ext cx="5842861" cy="5484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srcRect/>
          <a:stretch>
            <a:fillRect/>
          </a:stretch>
        </p:blipFill>
        <p:spPr bwMode="auto">
          <a:xfrm>
            <a:off x="643522" y="1412458"/>
            <a:ext cx="5011320" cy="2964617"/>
          </a:xfrm>
          <a:prstGeom prst="rect">
            <a:avLst/>
          </a:prstGeom>
          <a:noFill/>
          <a:ln w="9525">
            <a:noFill/>
            <a:miter lim="800000"/>
            <a:headEnd/>
            <a:tailEnd/>
          </a:ln>
          <a:effectLst/>
        </p:spPr>
      </p:pic>
      <p:sp>
        <p:nvSpPr>
          <p:cNvPr id="2" name="テキスト ボックス 1"/>
          <p:cNvSpPr txBox="1"/>
          <p:nvPr/>
        </p:nvSpPr>
        <p:spPr>
          <a:xfrm>
            <a:off x="224852" y="4866468"/>
            <a:ext cx="5710999" cy="1815882"/>
          </a:xfrm>
          <a:prstGeom prst="rect">
            <a:avLst/>
          </a:prstGeom>
          <a:noFill/>
        </p:spPr>
        <p:txBody>
          <a:bodyPr wrap="square" rtlCol="0">
            <a:spAutoFit/>
          </a:bodyPr>
          <a:lstStyle/>
          <a:p>
            <a:r>
              <a:rPr kumimoji="1" lang="en-US" altLang="ja-JP" sz="2400" dirty="0" err="1" smtClean="0"/>
              <a:t>Rumelt</a:t>
            </a:r>
            <a:r>
              <a:rPr kumimoji="1" lang="en-US" altLang="ja-JP" sz="2400" dirty="0" smtClean="0"/>
              <a:t>(1974)</a:t>
            </a:r>
            <a:r>
              <a:rPr kumimoji="1" lang="ja-JP" altLang="en-US" sz="2400" dirty="0" smtClean="0"/>
              <a:t>らは、「多角化度が高まるにつれ収支率が向上し、関連型＊で最も大きくなり、非関連型になるとダウンする」ことを明らかにした。</a:t>
            </a:r>
            <a:endParaRPr kumimoji="1" lang="en-US" altLang="ja-JP" sz="2400" dirty="0" smtClean="0"/>
          </a:p>
          <a:p>
            <a:r>
              <a:rPr kumimoji="1" lang="ja-JP" altLang="en-US" sz="1600" dirty="0" smtClean="0"/>
              <a:t>＊これを抑制的</a:t>
            </a:r>
            <a:r>
              <a:rPr kumimoji="1" lang="en-US" altLang="ja-JP" sz="1600" dirty="0" smtClean="0"/>
              <a:t>-</a:t>
            </a:r>
            <a:r>
              <a:rPr kumimoji="1" lang="ja-JP" altLang="en-US" sz="1600" dirty="0" smtClean="0"/>
              <a:t>主力企業</a:t>
            </a:r>
            <a:r>
              <a:rPr kumimoji="1" lang="en-US" altLang="ja-JP" sz="1600" dirty="0" smtClean="0"/>
              <a:t>/</a:t>
            </a:r>
            <a:r>
              <a:rPr kumimoji="1" lang="ja-JP" altLang="en-US" sz="1600" dirty="0" smtClean="0"/>
              <a:t>抑制的</a:t>
            </a:r>
            <a:r>
              <a:rPr kumimoji="1" lang="en-US" altLang="ja-JP" sz="1600" dirty="0" smtClean="0"/>
              <a:t>-</a:t>
            </a:r>
            <a:r>
              <a:rPr kumimoji="1" lang="ja-JP" altLang="en-US" sz="1600" dirty="0"/>
              <a:t>関連</a:t>
            </a:r>
            <a:r>
              <a:rPr kumimoji="1" lang="ja-JP" altLang="en-US" sz="1600" dirty="0" smtClean="0"/>
              <a:t>企業と表現している。</a:t>
            </a:r>
            <a:endParaRPr kumimoji="1" lang="ja-JP" altLang="en-US" sz="1600" dirty="0"/>
          </a:p>
        </p:txBody>
      </p:sp>
    </p:spTree>
    <p:extLst>
      <p:ext uri="{BB962C8B-B14F-4D97-AF65-F5344CB8AC3E}">
        <p14:creationId xmlns:p14="http://schemas.microsoft.com/office/powerpoint/2010/main" val="1953481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8969" y="360947"/>
            <a:ext cx="11577233" cy="3358645"/>
          </a:xfrm>
        </p:spPr>
        <p:txBody>
          <a:bodyPr>
            <a:normAutofit fontScale="90000"/>
          </a:bodyPr>
          <a:lstStyle/>
          <a:p>
            <a:pPr algn="l"/>
            <a:r>
              <a:rPr kumimoji="1" lang="ja-JP" altLang="en-US" sz="3100" dirty="0" smtClean="0"/>
              <a:t>多角化分類（本業、関連事業、非関連事業）は、鎌田・山内（</a:t>
            </a:r>
            <a:r>
              <a:rPr kumimoji="1" lang="en-US" altLang="ja-JP" sz="3100" dirty="0" smtClean="0"/>
              <a:t>2010</a:t>
            </a:r>
            <a:r>
              <a:rPr kumimoji="1" lang="ja-JP" altLang="en-US" sz="3100" dirty="0" smtClean="0"/>
              <a:t>）に従って、以下の通りとした（表</a:t>
            </a:r>
            <a:r>
              <a:rPr kumimoji="1" lang="en-US" altLang="ja-JP" sz="3100" dirty="0" smtClean="0"/>
              <a:t>-3</a:t>
            </a:r>
            <a:r>
              <a:rPr kumimoji="1" lang="ja-JP" altLang="en-US" sz="3100" dirty="0" smtClean="0"/>
              <a:t>）。</a:t>
            </a:r>
            <a:r>
              <a:rPr kumimoji="1" lang="en-US" altLang="ja-JP" sz="3100" dirty="0" smtClean="0"/>
              <a:t/>
            </a:r>
            <a:br>
              <a:rPr kumimoji="1" lang="en-US" altLang="ja-JP" sz="3100" dirty="0" smtClean="0"/>
            </a:br>
            <a:r>
              <a:rPr lang="en-US" altLang="ja-JP" sz="3100" dirty="0" smtClean="0"/>
              <a:t/>
            </a:r>
            <a:br>
              <a:rPr lang="en-US" altLang="ja-JP" sz="3100" dirty="0" smtClean="0"/>
            </a:br>
            <a:r>
              <a:rPr kumimoji="1" lang="ja-JP" altLang="en-US" sz="3100" dirty="0" smtClean="0"/>
              <a:t>①本業とは、運輸業のことであり、鉄道、バス、タクシー、船舶等を</a:t>
            </a:r>
            <a:r>
              <a:rPr kumimoji="1" lang="en-US" altLang="ja-JP" sz="3100" dirty="0" smtClean="0"/>
              <a:t/>
            </a:r>
            <a:br>
              <a:rPr kumimoji="1" lang="en-US" altLang="ja-JP" sz="3100" dirty="0" smtClean="0"/>
            </a:br>
            <a:r>
              <a:rPr lang="ja-JP" altLang="en-US" sz="3100" dirty="0"/>
              <a:t>　</a:t>
            </a:r>
            <a:r>
              <a:rPr lang="ja-JP" altLang="en-US" sz="3100" dirty="0" smtClean="0"/>
              <a:t>　</a:t>
            </a:r>
            <a:r>
              <a:rPr kumimoji="1" lang="ja-JP" altLang="en-US" sz="3100" dirty="0" smtClean="0"/>
              <a:t>含む</a:t>
            </a:r>
            <a:r>
              <a:rPr lang="ja-JP" altLang="en-US" sz="3100" dirty="0" smtClean="0"/>
              <a:t>。</a:t>
            </a:r>
            <a:r>
              <a:rPr lang="en-US" altLang="ja-JP" sz="3100" dirty="0"/>
              <a:t/>
            </a:r>
            <a:br>
              <a:rPr lang="en-US" altLang="ja-JP" sz="3100" dirty="0"/>
            </a:br>
            <a:r>
              <a:rPr lang="ja-JP" altLang="en-US" sz="3100" dirty="0" smtClean="0"/>
              <a:t>②関連事業には、流通、不動産、ホテル、レジャー、サービス等を含む。</a:t>
            </a:r>
            <a:r>
              <a:rPr lang="en-US" altLang="ja-JP" sz="3100" dirty="0" smtClean="0"/>
              <a:t/>
            </a:r>
            <a:br>
              <a:rPr lang="en-US" altLang="ja-JP" sz="3100" dirty="0" smtClean="0"/>
            </a:br>
            <a:r>
              <a:rPr lang="ja-JP" altLang="en-US" sz="3100" dirty="0" smtClean="0"/>
              <a:t>③非関連事業には、①②に含まれないもので、建設業等である。</a:t>
            </a:r>
            <a:r>
              <a:rPr lang="en-US" altLang="ja-JP" sz="3100" dirty="0" smtClean="0"/>
              <a:t/>
            </a:r>
            <a:br>
              <a:rPr lang="en-US" altLang="ja-JP" sz="3100" dirty="0" smtClean="0"/>
            </a:br>
            <a:endParaRPr kumimoji="1" lang="ja-JP" altLang="en-US" dirty="0"/>
          </a:p>
        </p:txBody>
      </p:sp>
      <p:sp>
        <p:nvSpPr>
          <p:cNvPr id="4" name="テキスト ボックス 3"/>
          <p:cNvSpPr txBox="1"/>
          <p:nvPr/>
        </p:nvSpPr>
        <p:spPr>
          <a:xfrm>
            <a:off x="3552171" y="3989794"/>
            <a:ext cx="3471620" cy="461665"/>
          </a:xfrm>
          <a:prstGeom prst="rect">
            <a:avLst/>
          </a:prstGeom>
          <a:noFill/>
        </p:spPr>
        <p:txBody>
          <a:bodyPr wrap="square" rtlCol="0">
            <a:spAutoFit/>
          </a:bodyPr>
          <a:lstStyle/>
          <a:p>
            <a:pPr algn="ctr"/>
            <a:r>
              <a:rPr kumimoji="1" lang="ja-JP" altLang="en-US" sz="2400" dirty="0" smtClean="0">
                <a:latin typeface="+mj-ea"/>
                <a:ea typeface="+mj-ea"/>
              </a:rPr>
              <a:t>表</a:t>
            </a:r>
            <a:r>
              <a:rPr kumimoji="1" lang="en-US" altLang="ja-JP" sz="2400" dirty="0" smtClean="0">
                <a:latin typeface="+mj-ea"/>
                <a:ea typeface="+mj-ea"/>
              </a:rPr>
              <a:t>-3</a:t>
            </a:r>
            <a:r>
              <a:rPr kumimoji="1" lang="ja-JP" altLang="en-US" sz="2400" dirty="0" smtClean="0">
                <a:latin typeface="+mj-ea"/>
                <a:ea typeface="+mj-ea"/>
              </a:rPr>
              <a:t>　多角化分類</a:t>
            </a:r>
            <a:endParaRPr kumimoji="1" lang="ja-JP" altLang="en-US" sz="2400" dirty="0">
              <a:latin typeface="+mj-ea"/>
              <a:ea typeface="+mj-ea"/>
            </a:endParaRPr>
          </a:p>
        </p:txBody>
      </p:sp>
      <p:sp>
        <p:nvSpPr>
          <p:cNvPr id="3" name="スライド番号プレースホルダー 2"/>
          <p:cNvSpPr>
            <a:spLocks noGrp="1"/>
          </p:cNvSpPr>
          <p:nvPr>
            <p:ph type="sldNum" sz="quarter" idx="12"/>
          </p:nvPr>
        </p:nvSpPr>
        <p:spPr/>
        <p:txBody>
          <a:bodyPr/>
          <a:lstStyle/>
          <a:p>
            <a:fld id="{D57F1E4F-1CFF-5643-939E-217C01CDF565}" type="slidenum">
              <a:rPr lang="en-US" smtClean="0"/>
              <a:pPr/>
              <a:t>17</a:t>
            </a:fld>
            <a:endParaRPr lang="en-US" dirty="0"/>
          </a:p>
        </p:txBody>
      </p:sp>
      <p:pic>
        <p:nvPicPr>
          <p:cNvPr id="2050" name="Picture 2"/>
          <p:cNvPicPr>
            <a:picLocks noChangeAspect="1" noChangeArrowheads="1"/>
          </p:cNvPicPr>
          <p:nvPr/>
        </p:nvPicPr>
        <p:blipFill>
          <a:blip r:embed="rId2"/>
          <a:srcRect/>
          <a:stretch>
            <a:fillRect/>
          </a:stretch>
        </p:blipFill>
        <p:spPr bwMode="auto">
          <a:xfrm>
            <a:off x="3150809" y="4547937"/>
            <a:ext cx="4608010" cy="1961147"/>
          </a:xfrm>
          <a:prstGeom prst="rect">
            <a:avLst/>
          </a:prstGeom>
          <a:noFill/>
          <a:ln w="9525">
            <a:noFill/>
            <a:miter lim="800000"/>
            <a:headEnd/>
            <a:tailEnd/>
          </a:ln>
          <a:effectLst/>
        </p:spPr>
      </p:pic>
    </p:spTree>
    <p:extLst>
      <p:ext uri="{BB962C8B-B14F-4D97-AF65-F5344CB8AC3E}">
        <p14:creationId xmlns:p14="http://schemas.microsoft.com/office/powerpoint/2010/main" val="797850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789664"/>
          </a:xfrm>
        </p:spPr>
        <p:txBody>
          <a:bodyPr>
            <a:normAutofit/>
          </a:bodyPr>
          <a:lstStyle/>
          <a:p>
            <a:pPr algn="l"/>
            <a:r>
              <a:rPr kumimoji="1" lang="ja-JP" altLang="en-US" sz="2800" dirty="0" smtClean="0"/>
              <a:t>５．第２次世界大戦前の大手民鉄各社の鉄道整備状況</a:t>
            </a:r>
            <a:endParaRPr kumimoji="1" lang="ja-JP" altLang="en-US" sz="2800" dirty="0"/>
          </a:p>
        </p:txBody>
      </p:sp>
      <p:sp>
        <p:nvSpPr>
          <p:cNvPr id="3" name="コンテンツ プレースホルダー 2"/>
          <p:cNvSpPr>
            <a:spLocks noGrp="1"/>
          </p:cNvSpPr>
          <p:nvPr>
            <p:ph idx="1"/>
          </p:nvPr>
        </p:nvSpPr>
        <p:spPr>
          <a:xfrm>
            <a:off x="609600" y="1064303"/>
            <a:ext cx="10972800" cy="5456418"/>
          </a:xfrm>
        </p:spPr>
        <p:txBody>
          <a:bodyPr/>
          <a:lstStyle/>
          <a:p>
            <a:pPr marL="0" indent="0">
              <a:buNone/>
            </a:pPr>
            <a:r>
              <a:rPr kumimoji="1" lang="ja-JP" altLang="en-US" dirty="0" smtClean="0"/>
              <a:t>（</a:t>
            </a:r>
            <a:r>
              <a:rPr kumimoji="1" lang="en-US" altLang="ja-JP" dirty="0" smtClean="0"/>
              <a:t>1</a:t>
            </a:r>
            <a:r>
              <a:rPr kumimoji="1" lang="ja-JP" altLang="en-US" dirty="0" smtClean="0"/>
              <a:t>）関西５社（表</a:t>
            </a:r>
            <a:r>
              <a:rPr kumimoji="1" lang="en-US" altLang="ja-JP" dirty="0" smtClean="0"/>
              <a:t>-4</a:t>
            </a:r>
            <a:r>
              <a:rPr kumimoji="1" lang="ja-JP" altLang="en-US" dirty="0" err="1" smtClean="0"/>
              <a:t>、</a:t>
            </a:r>
            <a:r>
              <a:rPr kumimoji="1" lang="en-US" altLang="ja-JP" dirty="0" smtClean="0"/>
              <a:t>5</a:t>
            </a:r>
            <a:r>
              <a:rPr kumimoji="1" lang="ja-JP" altLang="en-US" dirty="0" smtClean="0"/>
              <a:t>）</a:t>
            </a:r>
            <a:endParaRPr kumimoji="1" lang="en-US" altLang="ja-JP" dirty="0" smtClean="0"/>
          </a:p>
          <a:p>
            <a:pPr marL="0" indent="0">
              <a:buNone/>
            </a:pPr>
            <a:r>
              <a:rPr lang="ja-JP" altLang="en-US" sz="2800" dirty="0"/>
              <a:t>・近鉄：</a:t>
            </a:r>
            <a:r>
              <a:rPr lang="en-US" altLang="ja-JP" sz="2800" dirty="0"/>
              <a:t>1930</a:t>
            </a:r>
            <a:r>
              <a:rPr lang="ja-JP" altLang="en-US" sz="2800" dirty="0"/>
              <a:t>年迄には、略現在の路線を完成させたが</a:t>
            </a:r>
            <a:r>
              <a:rPr lang="ja-JP" altLang="en-US" sz="2800" dirty="0" smtClean="0"/>
              <a:t>、主力子会社（参</a:t>
            </a:r>
            <a:endParaRPr lang="en-US" altLang="ja-JP" sz="2800" dirty="0" smtClean="0"/>
          </a:p>
          <a:p>
            <a:pPr marL="0" indent="0">
              <a:buNone/>
            </a:pPr>
            <a:r>
              <a:rPr lang="ja-JP" altLang="en-US" sz="2800" dirty="0"/>
              <a:t>　</a:t>
            </a:r>
            <a:r>
              <a:rPr lang="ja-JP" altLang="en-US" sz="2800" dirty="0" smtClean="0"/>
              <a:t>　　　　宮急行電鉄、大阪鉄道）の</a:t>
            </a:r>
            <a:r>
              <a:rPr lang="ja-JP" altLang="en-US" sz="2800" dirty="0"/>
              <a:t>合併</a:t>
            </a:r>
            <a:r>
              <a:rPr lang="ja-JP" altLang="en-US" sz="2800" dirty="0" smtClean="0"/>
              <a:t>は</a:t>
            </a:r>
            <a:r>
              <a:rPr lang="en-US" altLang="ja-JP" sz="2800" dirty="0" smtClean="0"/>
              <a:t>1941</a:t>
            </a:r>
            <a:r>
              <a:rPr lang="ja-JP" altLang="en-US" sz="2800" dirty="0" smtClean="0"/>
              <a:t>年以降。</a:t>
            </a:r>
            <a:endParaRPr lang="en-US" altLang="ja-JP" sz="2800" dirty="0"/>
          </a:p>
          <a:p>
            <a:pPr marL="0" indent="0">
              <a:buNone/>
            </a:pPr>
            <a:r>
              <a:rPr lang="ja-JP" altLang="en-US" sz="2800" dirty="0" smtClean="0"/>
              <a:t>・南海：</a:t>
            </a:r>
            <a:r>
              <a:rPr lang="en-US" altLang="ja-JP" sz="2800" dirty="0" smtClean="0"/>
              <a:t>1925</a:t>
            </a:r>
            <a:r>
              <a:rPr lang="ja-JP" altLang="en-US" sz="2800" dirty="0" smtClean="0"/>
              <a:t>年迄に現在の鉄道網が完成済</a:t>
            </a:r>
            <a:r>
              <a:rPr lang="ja-JP" altLang="en-US" sz="2800" dirty="0" smtClean="0"/>
              <a:t>。（</a:t>
            </a:r>
            <a:r>
              <a:rPr lang="en-US" altLang="ja-JP" sz="2800" dirty="0" smtClean="0"/>
              <a:t>1940</a:t>
            </a:r>
            <a:r>
              <a:rPr lang="ja-JP" altLang="en-US" sz="2800" dirty="0" smtClean="0"/>
              <a:t>年には現在のＪＲ</a:t>
            </a:r>
            <a:r>
              <a:rPr lang="ja-JP" altLang="en-US" sz="2800" dirty="0" smtClean="0"/>
              <a:t>阪　</a:t>
            </a:r>
            <a:endParaRPr lang="en-US" altLang="ja-JP" sz="2800" dirty="0" smtClean="0"/>
          </a:p>
          <a:p>
            <a:pPr marL="0" indent="0">
              <a:buNone/>
            </a:pPr>
            <a:r>
              <a:rPr lang="ja-JP" altLang="en-US" sz="2800" dirty="0"/>
              <a:t>　</a:t>
            </a:r>
            <a:r>
              <a:rPr lang="ja-JP" altLang="en-US" sz="2800" dirty="0" smtClean="0"/>
              <a:t>　　　　</a:t>
            </a:r>
            <a:r>
              <a:rPr lang="ja-JP" altLang="en-US" sz="2800" dirty="0" smtClean="0"/>
              <a:t>和線</a:t>
            </a:r>
            <a:r>
              <a:rPr lang="ja-JP" altLang="en-US" sz="2800" dirty="0" smtClean="0"/>
              <a:t>も</a:t>
            </a:r>
            <a:r>
              <a:rPr lang="ja-JP" altLang="en-US" sz="2800" dirty="0" smtClean="0"/>
              <a:t>合併）。</a:t>
            </a:r>
            <a:endParaRPr lang="en-US" altLang="ja-JP" sz="2800" dirty="0" smtClean="0"/>
          </a:p>
          <a:p>
            <a:pPr marL="0" indent="0">
              <a:buNone/>
            </a:pPr>
            <a:r>
              <a:rPr lang="ja-JP" altLang="en-US" sz="2800" dirty="0"/>
              <a:t>・京阪：</a:t>
            </a:r>
            <a:r>
              <a:rPr lang="en-US" altLang="ja-JP" sz="2800" dirty="0"/>
              <a:t>1930</a:t>
            </a:r>
            <a:r>
              <a:rPr lang="ja-JP" altLang="en-US" sz="2800" dirty="0"/>
              <a:t>年迄に、現在の路線に加え、現在の阪急千里線、</a:t>
            </a:r>
            <a:r>
              <a:rPr lang="ja-JP" altLang="en-US" sz="2800" dirty="0" smtClean="0"/>
              <a:t>同京都線</a:t>
            </a:r>
            <a:endParaRPr lang="en-US" altLang="ja-JP" sz="2800" dirty="0" smtClean="0"/>
          </a:p>
          <a:p>
            <a:pPr marL="0" indent="0">
              <a:buNone/>
            </a:pPr>
            <a:r>
              <a:rPr lang="ja-JP" altLang="en-US" sz="2800" dirty="0"/>
              <a:t>　</a:t>
            </a:r>
            <a:r>
              <a:rPr lang="ja-JP" altLang="en-US" sz="2800" dirty="0" smtClean="0"/>
              <a:t>　　　　を運営する子会社も</a:t>
            </a:r>
            <a:r>
              <a:rPr lang="ja-JP" altLang="en-US" sz="2800" dirty="0"/>
              <a:t>合併。</a:t>
            </a:r>
            <a:endParaRPr lang="en-US" altLang="ja-JP" sz="2800" dirty="0"/>
          </a:p>
          <a:p>
            <a:pPr marL="0" indent="0">
              <a:buNone/>
            </a:pPr>
            <a:r>
              <a:rPr kumimoji="1" lang="ja-JP" altLang="en-US" sz="2800" dirty="0" smtClean="0"/>
              <a:t>・阪急：</a:t>
            </a:r>
            <a:r>
              <a:rPr kumimoji="1" lang="en-US" altLang="ja-JP" sz="2800" dirty="0" smtClean="0"/>
              <a:t>1921</a:t>
            </a:r>
            <a:r>
              <a:rPr kumimoji="1" lang="ja-JP" altLang="en-US" sz="2800" dirty="0" smtClean="0"/>
              <a:t>年迄に現在の鉄道網が完成済。</a:t>
            </a:r>
            <a:endParaRPr kumimoji="1" lang="en-US" altLang="ja-JP" sz="2800" dirty="0" smtClean="0"/>
          </a:p>
          <a:p>
            <a:pPr marL="0" indent="0">
              <a:buNone/>
            </a:pPr>
            <a:r>
              <a:rPr lang="ja-JP" altLang="en-US" sz="2800" dirty="0" smtClean="0"/>
              <a:t>・阪神：</a:t>
            </a:r>
            <a:r>
              <a:rPr lang="en-US" altLang="ja-JP" sz="2800" dirty="0" smtClean="0"/>
              <a:t>1905</a:t>
            </a:r>
            <a:r>
              <a:rPr lang="ja-JP" altLang="en-US" sz="2800" dirty="0" smtClean="0"/>
              <a:t>年には概ね現在の路線を完成済。</a:t>
            </a:r>
            <a:endParaRPr kumimoji="1" lang="en-US" altLang="ja-JP" sz="2800" dirty="0" smtClean="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292213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81648"/>
            <a:ext cx="10972800" cy="608766"/>
          </a:xfrm>
        </p:spPr>
        <p:txBody>
          <a:bodyPr>
            <a:normAutofit/>
          </a:bodyPr>
          <a:lstStyle/>
          <a:p>
            <a:r>
              <a:rPr lang="ja-JP" altLang="en-US" sz="2800" dirty="0" smtClean="0"/>
              <a:t>表</a:t>
            </a:r>
            <a:r>
              <a:rPr lang="en-US" altLang="ja-JP" sz="2800" dirty="0" smtClean="0"/>
              <a:t>-4</a:t>
            </a:r>
            <a:r>
              <a:rPr lang="ja-JP" altLang="en-US" sz="2800" dirty="0"/>
              <a:t>　</a:t>
            </a:r>
            <a:r>
              <a:rPr lang="ja-JP" altLang="en-US" sz="2800" dirty="0" smtClean="0"/>
              <a:t>第２次大戦前</a:t>
            </a:r>
            <a:r>
              <a:rPr lang="ja-JP" altLang="en-US" sz="2800" dirty="0"/>
              <a:t>の鉄道会社別年表（</a:t>
            </a:r>
            <a:r>
              <a:rPr lang="ja-JP" altLang="en-US" sz="2800" dirty="0" smtClean="0"/>
              <a:t>関西）</a:t>
            </a:r>
            <a:endParaRPr kumimoji="1" lang="ja-JP" altLang="en-US" sz="28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19</a:t>
            </a:fld>
            <a:endParaRPr lang="en-US" dirty="0"/>
          </a:p>
        </p:txBody>
      </p:sp>
      <p:sp>
        <p:nvSpPr>
          <p:cNvPr id="6" name="テキスト ボックス 5"/>
          <p:cNvSpPr txBox="1"/>
          <p:nvPr/>
        </p:nvSpPr>
        <p:spPr>
          <a:xfrm>
            <a:off x="4417018" y="6468047"/>
            <a:ext cx="6447296" cy="369332"/>
          </a:xfrm>
          <a:prstGeom prst="rect">
            <a:avLst/>
          </a:prstGeom>
          <a:noFill/>
        </p:spPr>
        <p:txBody>
          <a:bodyPr wrap="square" rtlCol="0">
            <a:spAutoFit/>
          </a:bodyPr>
          <a:lstStyle/>
          <a:p>
            <a:r>
              <a:rPr kumimoji="1" lang="ja-JP" altLang="en-US" dirty="0" smtClean="0"/>
              <a:t>（出典）数字でみる鉄道</a:t>
            </a:r>
            <a:r>
              <a:rPr kumimoji="1" lang="en-US" altLang="ja-JP" dirty="0" smtClean="0"/>
              <a:t>2016</a:t>
            </a:r>
            <a:r>
              <a:rPr kumimoji="1" lang="ja-JP" altLang="en-US" dirty="0" smtClean="0"/>
              <a:t>年版、各社の有価証券報告書、社史</a:t>
            </a:r>
            <a:endParaRPr kumimoji="1" lang="ja-JP" altLang="en-US" dirty="0"/>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475" y="848476"/>
            <a:ext cx="11642185" cy="5619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938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目　次</a:t>
            </a:r>
            <a:endParaRPr kumimoji="1" lang="ja-JP" altLang="en-US" dirty="0"/>
          </a:p>
        </p:txBody>
      </p:sp>
      <p:sp>
        <p:nvSpPr>
          <p:cNvPr id="3" name="コンテンツ プレースホルダー 2"/>
          <p:cNvSpPr>
            <a:spLocks noGrp="1"/>
          </p:cNvSpPr>
          <p:nvPr>
            <p:ph idx="1"/>
          </p:nvPr>
        </p:nvSpPr>
        <p:spPr>
          <a:xfrm>
            <a:off x="609600" y="1317356"/>
            <a:ext cx="10972800" cy="5038995"/>
          </a:xfrm>
        </p:spPr>
        <p:txBody>
          <a:bodyPr>
            <a:normAutofit/>
          </a:bodyPr>
          <a:lstStyle/>
          <a:p>
            <a:pPr marL="0" indent="0">
              <a:buNone/>
            </a:pPr>
            <a:r>
              <a:rPr kumimoji="1" lang="ja-JP" altLang="en-US" sz="2800" dirty="0" smtClean="0">
                <a:latin typeface="+mn-ea"/>
              </a:rPr>
              <a:t>１．研究の目的</a:t>
            </a:r>
            <a:endParaRPr kumimoji="1" lang="en-US" altLang="ja-JP" sz="2800" dirty="0" smtClean="0">
              <a:latin typeface="+mn-ea"/>
            </a:endParaRPr>
          </a:p>
          <a:p>
            <a:pPr marL="0" indent="0">
              <a:buNone/>
            </a:pPr>
            <a:r>
              <a:rPr lang="ja-JP" altLang="en-US" sz="2800" dirty="0" smtClean="0">
                <a:latin typeface="+mn-ea"/>
              </a:rPr>
              <a:t>２．先行研究</a:t>
            </a:r>
            <a:endParaRPr lang="en-US" altLang="ja-JP" sz="2800" dirty="0" smtClean="0">
              <a:latin typeface="+mn-ea"/>
            </a:endParaRPr>
          </a:p>
          <a:p>
            <a:pPr marL="0" indent="0">
              <a:buNone/>
            </a:pPr>
            <a:r>
              <a:rPr kumimoji="1" lang="ja-JP" altLang="en-US" sz="2800" dirty="0" smtClean="0">
                <a:latin typeface="+mn-ea"/>
              </a:rPr>
              <a:t>３．</a:t>
            </a:r>
            <a:r>
              <a:rPr lang="ja-JP" altLang="en-US" sz="2800" dirty="0">
                <a:latin typeface="+mn-ea"/>
              </a:rPr>
              <a:t>人口動向</a:t>
            </a:r>
            <a:endParaRPr lang="en-US" altLang="ja-JP" sz="2800" dirty="0">
              <a:latin typeface="+mn-ea"/>
            </a:endParaRPr>
          </a:p>
          <a:p>
            <a:pPr marL="0" indent="0">
              <a:buNone/>
            </a:pPr>
            <a:r>
              <a:rPr lang="ja-JP" altLang="en-US" sz="2800" dirty="0" smtClean="0">
                <a:latin typeface="+mn-ea"/>
              </a:rPr>
              <a:t>４．分析</a:t>
            </a:r>
            <a:r>
              <a:rPr lang="ja-JP" altLang="en-US" sz="2800" dirty="0">
                <a:latin typeface="+mn-ea"/>
              </a:rPr>
              <a:t>方法</a:t>
            </a:r>
            <a:endParaRPr lang="en-US" altLang="ja-JP" sz="2800" dirty="0">
              <a:latin typeface="+mn-ea"/>
            </a:endParaRPr>
          </a:p>
          <a:p>
            <a:pPr marL="0" indent="0">
              <a:buNone/>
            </a:pPr>
            <a:r>
              <a:rPr lang="ja-JP" altLang="en-US" sz="2800" dirty="0" smtClean="0">
                <a:latin typeface="+mn-ea"/>
              </a:rPr>
              <a:t>５．第二次世界大</a:t>
            </a:r>
            <a:r>
              <a:rPr kumimoji="1" lang="ja-JP" altLang="en-US" sz="2800" dirty="0" smtClean="0">
                <a:latin typeface="+mn-ea"/>
              </a:rPr>
              <a:t>戦前の大手民鉄</a:t>
            </a:r>
            <a:r>
              <a:rPr lang="ja-JP" altLang="en-US" sz="2800" dirty="0">
                <a:latin typeface="+mn-ea"/>
              </a:rPr>
              <a:t>各社</a:t>
            </a:r>
            <a:r>
              <a:rPr lang="ja-JP" altLang="en-US" sz="2800" dirty="0" smtClean="0">
                <a:latin typeface="+mn-ea"/>
              </a:rPr>
              <a:t>の鉄道整備状況</a:t>
            </a:r>
            <a:endParaRPr kumimoji="1" lang="en-US" altLang="ja-JP" sz="2800" dirty="0" smtClean="0">
              <a:latin typeface="+mn-ea"/>
            </a:endParaRPr>
          </a:p>
          <a:p>
            <a:pPr marL="0" indent="0">
              <a:buNone/>
            </a:pPr>
            <a:r>
              <a:rPr lang="ja-JP" altLang="en-US" sz="2800" dirty="0" smtClean="0">
                <a:latin typeface="+mn-ea"/>
              </a:rPr>
              <a:t>６．大手民鉄各社の経営状況（</a:t>
            </a:r>
            <a:r>
              <a:rPr lang="en-US" altLang="ja-JP" sz="2800" dirty="0" smtClean="0">
                <a:latin typeface="+mn-ea"/>
              </a:rPr>
              <a:t>1937</a:t>
            </a:r>
            <a:r>
              <a:rPr lang="ja-JP" altLang="en-US" sz="2800" dirty="0" smtClean="0">
                <a:latin typeface="+mn-ea"/>
              </a:rPr>
              <a:t>年度）</a:t>
            </a:r>
            <a:endParaRPr lang="en-US" altLang="ja-JP" sz="2800" dirty="0" smtClean="0">
              <a:latin typeface="+mn-ea"/>
            </a:endParaRPr>
          </a:p>
          <a:p>
            <a:pPr marL="0" indent="0">
              <a:buNone/>
            </a:pPr>
            <a:r>
              <a:rPr lang="ja-JP" altLang="en-US" sz="2800" dirty="0" smtClean="0">
                <a:latin typeface="+mn-ea"/>
              </a:rPr>
              <a:t>７．第二次世界大戦前</a:t>
            </a:r>
            <a:r>
              <a:rPr lang="ja-JP" altLang="en-US" sz="2800" dirty="0">
                <a:latin typeface="+mn-ea"/>
              </a:rPr>
              <a:t>の大手民鉄各社の成長</a:t>
            </a:r>
            <a:r>
              <a:rPr lang="ja-JP" altLang="en-US" sz="2800" dirty="0" smtClean="0">
                <a:latin typeface="+mn-ea"/>
              </a:rPr>
              <a:t>状況</a:t>
            </a:r>
            <a:endParaRPr lang="en-US" altLang="ja-JP" sz="2800" dirty="0" smtClean="0">
              <a:latin typeface="+mn-ea"/>
            </a:endParaRPr>
          </a:p>
          <a:p>
            <a:pPr marL="0" indent="0">
              <a:buNone/>
            </a:pPr>
            <a:r>
              <a:rPr lang="ja-JP" altLang="en-US" sz="2400" dirty="0" smtClean="0">
                <a:latin typeface="+mn-ea"/>
              </a:rPr>
              <a:t>　　</a:t>
            </a:r>
            <a:r>
              <a:rPr lang="en-US" altLang="ja-JP" sz="2400" dirty="0" smtClean="0">
                <a:latin typeface="+mn-ea"/>
              </a:rPr>
              <a:t>【</a:t>
            </a:r>
            <a:r>
              <a:rPr lang="ja-JP" altLang="en-US" sz="2400" dirty="0">
                <a:latin typeface="+mn-ea"/>
              </a:rPr>
              <a:t>参考</a:t>
            </a:r>
            <a:r>
              <a:rPr lang="en-US" altLang="ja-JP" sz="2400" dirty="0">
                <a:latin typeface="+mn-ea"/>
              </a:rPr>
              <a:t>】</a:t>
            </a:r>
            <a:r>
              <a:rPr lang="ja-JP" altLang="en-US" sz="2400" dirty="0">
                <a:latin typeface="+mn-ea"/>
              </a:rPr>
              <a:t>最近</a:t>
            </a:r>
            <a:r>
              <a:rPr lang="ja-JP" altLang="en-US" sz="2400" dirty="0" smtClean="0">
                <a:latin typeface="+mn-ea"/>
              </a:rPr>
              <a:t>時点（</a:t>
            </a:r>
            <a:r>
              <a:rPr lang="en-US" altLang="ja-JP" sz="2400" dirty="0" smtClean="0">
                <a:latin typeface="+mn-ea"/>
              </a:rPr>
              <a:t>2016</a:t>
            </a:r>
            <a:r>
              <a:rPr lang="ja-JP" altLang="en-US" sz="2400" dirty="0" smtClean="0">
                <a:latin typeface="+mn-ea"/>
              </a:rPr>
              <a:t>年度）で</a:t>
            </a:r>
            <a:r>
              <a:rPr lang="ja-JP" altLang="en-US" sz="2400" dirty="0">
                <a:latin typeface="+mn-ea"/>
              </a:rPr>
              <a:t>の大手民鉄各社の</a:t>
            </a:r>
            <a:r>
              <a:rPr lang="ja-JP" altLang="en-US" sz="2400" dirty="0" smtClean="0">
                <a:latin typeface="+mn-ea"/>
              </a:rPr>
              <a:t>動向</a:t>
            </a:r>
            <a:endParaRPr lang="en-US" altLang="ja-JP" sz="2400" dirty="0" smtClean="0">
              <a:latin typeface="+mn-ea"/>
            </a:endParaRPr>
          </a:p>
          <a:p>
            <a:pPr marL="0" indent="0">
              <a:buNone/>
            </a:pPr>
            <a:r>
              <a:rPr kumimoji="1" lang="ja-JP" altLang="en-US" sz="2800" dirty="0">
                <a:latin typeface="+mn-ea"/>
              </a:rPr>
              <a:t>８</a:t>
            </a:r>
            <a:r>
              <a:rPr kumimoji="1" lang="ja-JP" altLang="en-US" sz="2800" dirty="0" smtClean="0">
                <a:latin typeface="+mn-ea"/>
              </a:rPr>
              <a:t>．まとめ</a:t>
            </a:r>
            <a:endParaRPr kumimoji="1" lang="ja-JP" altLang="en-US" sz="2800" dirty="0">
              <a:latin typeface="+mn-ea"/>
            </a:endParaRPr>
          </a:p>
        </p:txBody>
      </p:sp>
      <p:sp>
        <p:nvSpPr>
          <p:cNvPr id="5" name="スライド番号プレースホルダー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681389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56840" y="818564"/>
            <a:ext cx="9020013" cy="501044"/>
          </a:xfrm>
        </p:spPr>
        <p:txBody>
          <a:bodyPr>
            <a:noAutofit/>
          </a:bodyPr>
          <a:lstStyle/>
          <a:p>
            <a:r>
              <a:rPr lang="ja-JP" altLang="en-US" sz="2400" dirty="0" smtClean="0"/>
              <a:t>表</a:t>
            </a:r>
            <a:r>
              <a:rPr lang="en-US" altLang="ja-JP" sz="2400" dirty="0" smtClean="0"/>
              <a:t>-5</a:t>
            </a:r>
            <a:r>
              <a:rPr lang="ja-JP" altLang="en-US" sz="2400" dirty="0" smtClean="0"/>
              <a:t>　第２次大戦前</a:t>
            </a:r>
            <a:r>
              <a:rPr lang="ja-JP" altLang="en-US" sz="2400" dirty="0"/>
              <a:t>の各社別系列会社・グループ会社等（</a:t>
            </a:r>
            <a:r>
              <a:rPr lang="ja-JP" altLang="en-US" sz="2400" dirty="0" smtClean="0"/>
              <a:t>関西）</a:t>
            </a:r>
            <a:endParaRPr kumimoji="1" lang="ja-JP" altLang="en-US" sz="2400" dirty="0"/>
          </a:p>
        </p:txBody>
      </p:sp>
      <p:pic>
        <p:nvPicPr>
          <p:cNvPr id="4" name="コンテンツ プレースホルダー 3"/>
          <p:cNvPicPr>
            <a:picLocks noGrp="1" noChangeAspect="1"/>
          </p:cNvPicPr>
          <p:nvPr>
            <p:ph idx="1"/>
          </p:nvPr>
        </p:nvPicPr>
        <p:blipFill>
          <a:blip r:embed="rId3"/>
          <a:stretch>
            <a:fillRect/>
          </a:stretch>
        </p:blipFill>
        <p:spPr>
          <a:xfrm>
            <a:off x="438355" y="1286359"/>
            <a:ext cx="10828913" cy="5294220"/>
          </a:xfrm>
          <a:prstGeom prst="rect">
            <a:avLst/>
          </a:prstGeom>
        </p:spPr>
      </p:pic>
      <p:sp>
        <p:nvSpPr>
          <p:cNvPr id="3" name="テキスト ボックス 2"/>
          <p:cNvSpPr txBox="1"/>
          <p:nvPr/>
        </p:nvSpPr>
        <p:spPr>
          <a:xfrm>
            <a:off x="5966847" y="6464107"/>
            <a:ext cx="5191933" cy="369332"/>
          </a:xfrm>
          <a:prstGeom prst="rect">
            <a:avLst/>
          </a:prstGeom>
          <a:noFill/>
        </p:spPr>
        <p:txBody>
          <a:bodyPr wrap="square" rtlCol="0">
            <a:spAutoFit/>
          </a:bodyPr>
          <a:lstStyle/>
          <a:p>
            <a:r>
              <a:rPr kumimoji="1" lang="ja-JP" altLang="en-US" dirty="0" smtClean="0"/>
              <a:t>（出典）内閣鉄道院および鉄道省「鉄道統計資料」</a:t>
            </a:r>
            <a:endParaRPr kumimoji="1" lang="ja-JP" altLang="en-US" dirty="0"/>
          </a:p>
        </p:txBody>
      </p:sp>
      <p:sp>
        <p:nvSpPr>
          <p:cNvPr id="5" name="スライド番号プレースホルダー 4"/>
          <p:cNvSpPr>
            <a:spLocks noGrp="1"/>
          </p:cNvSpPr>
          <p:nvPr>
            <p:ph type="sldNum" sz="quarter" idx="12"/>
          </p:nvPr>
        </p:nvSpPr>
        <p:spPr/>
        <p:txBody>
          <a:bodyPr/>
          <a:lstStyle/>
          <a:p>
            <a:fld id="{D57F1E4F-1CFF-5643-939E-217C01CDF565}" type="slidenum">
              <a:rPr lang="en-US" smtClean="0"/>
              <a:pPr/>
              <a:t>20</a:t>
            </a:fld>
            <a:endParaRPr lang="en-US" dirty="0"/>
          </a:p>
        </p:txBody>
      </p:sp>
      <p:sp>
        <p:nvSpPr>
          <p:cNvPr id="6" name="テキスト ボックス 5"/>
          <p:cNvSpPr txBox="1"/>
          <p:nvPr/>
        </p:nvSpPr>
        <p:spPr>
          <a:xfrm>
            <a:off x="604434" y="187621"/>
            <a:ext cx="10802319" cy="461665"/>
          </a:xfrm>
          <a:prstGeom prst="rect">
            <a:avLst/>
          </a:prstGeom>
          <a:noFill/>
        </p:spPr>
        <p:txBody>
          <a:bodyPr wrap="square" rtlCol="0">
            <a:spAutoFit/>
          </a:bodyPr>
          <a:lstStyle/>
          <a:p>
            <a:r>
              <a:rPr kumimoji="1" lang="ja-JP" altLang="en-US" sz="2400" dirty="0" smtClean="0"/>
              <a:t>関西５社については、表</a:t>
            </a:r>
            <a:r>
              <a:rPr kumimoji="1" lang="en-US" altLang="ja-JP" sz="2400" dirty="0" smtClean="0"/>
              <a:t>-5</a:t>
            </a:r>
            <a:r>
              <a:rPr kumimoji="1" lang="ja-JP" altLang="en-US" sz="2400" dirty="0" smtClean="0"/>
              <a:t>の各社の決算データを単純合計した。</a:t>
            </a:r>
            <a:endParaRPr kumimoji="1" lang="ja-JP" altLang="en-US" sz="2400" dirty="0"/>
          </a:p>
        </p:txBody>
      </p:sp>
    </p:spTree>
    <p:extLst>
      <p:ext uri="{BB962C8B-B14F-4D97-AF65-F5344CB8AC3E}">
        <p14:creationId xmlns:p14="http://schemas.microsoft.com/office/powerpoint/2010/main" val="4486559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63471" y="299803"/>
            <a:ext cx="11685722" cy="6295869"/>
          </a:xfrm>
        </p:spPr>
        <p:txBody>
          <a:bodyPr>
            <a:normAutofit/>
          </a:bodyPr>
          <a:lstStyle/>
          <a:p>
            <a:pPr marL="0" indent="0">
              <a:buNone/>
            </a:pPr>
            <a:r>
              <a:rPr kumimoji="1" lang="ja-JP" altLang="en-US" dirty="0" smtClean="0"/>
              <a:t>（</a:t>
            </a:r>
            <a:r>
              <a:rPr kumimoji="1" lang="en-US" altLang="ja-JP" dirty="0" smtClean="0"/>
              <a:t>2</a:t>
            </a:r>
            <a:r>
              <a:rPr kumimoji="1" lang="ja-JP" altLang="en-US" dirty="0" smtClean="0"/>
              <a:t>）関東</a:t>
            </a:r>
            <a:r>
              <a:rPr kumimoji="1" lang="en-US" altLang="ja-JP" dirty="0" smtClean="0"/>
              <a:t>8</a:t>
            </a:r>
            <a:r>
              <a:rPr kumimoji="1" lang="ja-JP" altLang="en-US" dirty="0" smtClean="0"/>
              <a:t>社（表</a:t>
            </a:r>
            <a:r>
              <a:rPr kumimoji="1" lang="en-US" altLang="ja-JP" dirty="0" smtClean="0"/>
              <a:t>-6</a:t>
            </a:r>
            <a:r>
              <a:rPr kumimoji="1" lang="ja-JP" altLang="en-US" dirty="0" err="1" smtClean="0"/>
              <a:t>、</a:t>
            </a:r>
            <a:r>
              <a:rPr kumimoji="1" lang="en-US" altLang="ja-JP" dirty="0" smtClean="0"/>
              <a:t>7</a:t>
            </a:r>
            <a:r>
              <a:rPr kumimoji="1" lang="ja-JP" altLang="en-US" dirty="0" smtClean="0"/>
              <a:t>）</a:t>
            </a:r>
            <a:endParaRPr kumimoji="1" lang="en-US" altLang="ja-JP" dirty="0" smtClean="0"/>
          </a:p>
          <a:p>
            <a:pPr marL="0" indent="0">
              <a:buNone/>
            </a:pPr>
            <a:r>
              <a:rPr lang="ja-JP" altLang="en-US" sz="2800" dirty="0" smtClean="0"/>
              <a:t>東武：</a:t>
            </a:r>
            <a:r>
              <a:rPr lang="en-US" altLang="ja-JP" sz="2800" dirty="0" smtClean="0"/>
              <a:t>1920</a:t>
            </a:r>
            <a:r>
              <a:rPr lang="ja-JP" altLang="en-US" sz="2800" dirty="0" smtClean="0"/>
              <a:t>年迄に伊勢崎線、東上線等を完成させているが、野田線などは第</a:t>
            </a:r>
            <a:endParaRPr lang="en-US" altLang="ja-JP" sz="2800" dirty="0" smtClean="0"/>
          </a:p>
          <a:p>
            <a:pPr marL="0" indent="0">
              <a:buNone/>
            </a:pPr>
            <a:r>
              <a:rPr lang="ja-JP" altLang="en-US" sz="2800" dirty="0" smtClean="0"/>
              <a:t>　　　　２次世界大戦末期に合併して取得。</a:t>
            </a:r>
            <a:endParaRPr lang="en-US" altLang="ja-JP" sz="2800" dirty="0" smtClean="0"/>
          </a:p>
          <a:p>
            <a:pPr marL="0" indent="0">
              <a:buNone/>
            </a:pPr>
            <a:r>
              <a:rPr kumimoji="1" lang="ja-JP" altLang="en-US" sz="2800" dirty="0" smtClean="0"/>
              <a:t>西武：</a:t>
            </a:r>
            <a:r>
              <a:rPr kumimoji="1" lang="en-US" altLang="ja-JP" sz="2800" dirty="0" smtClean="0"/>
              <a:t>1927</a:t>
            </a:r>
            <a:r>
              <a:rPr kumimoji="1" lang="ja-JP" altLang="en-US" sz="2800" dirty="0" smtClean="0"/>
              <a:t>年</a:t>
            </a:r>
            <a:r>
              <a:rPr lang="ja-JP" altLang="en-US" sz="2800" dirty="0" smtClean="0"/>
              <a:t>迄に略現在の路線を完成させているが、一体化は終戦直前。</a:t>
            </a:r>
            <a:endParaRPr lang="en-US" altLang="ja-JP" sz="2800" dirty="0" smtClean="0"/>
          </a:p>
          <a:p>
            <a:pPr marL="0" indent="0">
              <a:buNone/>
            </a:pPr>
            <a:r>
              <a:rPr kumimoji="1" lang="ja-JP" altLang="en-US" sz="2800" dirty="0" smtClean="0"/>
              <a:t>京急：</a:t>
            </a:r>
            <a:r>
              <a:rPr kumimoji="1" lang="en-US" altLang="ja-JP" sz="2800" dirty="0" smtClean="0"/>
              <a:t>1905</a:t>
            </a:r>
            <a:r>
              <a:rPr kumimoji="1" lang="ja-JP" altLang="en-US" sz="2800" dirty="0" smtClean="0"/>
              <a:t>年に品川</a:t>
            </a:r>
            <a:r>
              <a:rPr kumimoji="1" lang="en-US" altLang="ja-JP" sz="2800" dirty="0" smtClean="0"/>
              <a:t>-</a:t>
            </a:r>
            <a:r>
              <a:rPr kumimoji="1" lang="ja-JP" altLang="en-US" sz="2800" dirty="0" smtClean="0"/>
              <a:t>神奈川間開通させたが、湘南電気鉄道㈱（横浜以南）と</a:t>
            </a:r>
            <a:endParaRPr kumimoji="1" lang="en-US" altLang="ja-JP" sz="2800" dirty="0" smtClean="0"/>
          </a:p>
          <a:p>
            <a:pPr marL="0" indent="0">
              <a:buNone/>
            </a:pPr>
            <a:r>
              <a:rPr lang="ja-JP" altLang="en-US" sz="2800" dirty="0"/>
              <a:t>　</a:t>
            </a:r>
            <a:r>
              <a:rPr lang="ja-JP" altLang="en-US" sz="2800" dirty="0" smtClean="0"/>
              <a:t>　　　</a:t>
            </a:r>
            <a:r>
              <a:rPr kumimoji="1" lang="ja-JP" altLang="en-US" sz="2800" dirty="0" smtClean="0"/>
              <a:t>の品川</a:t>
            </a:r>
            <a:r>
              <a:rPr kumimoji="1" lang="en-US" altLang="ja-JP" sz="2800" dirty="0" smtClean="0"/>
              <a:t>-</a:t>
            </a:r>
            <a:r>
              <a:rPr kumimoji="1" lang="ja-JP" altLang="en-US" sz="2800" dirty="0" smtClean="0"/>
              <a:t>浦賀の直通</a:t>
            </a:r>
            <a:r>
              <a:rPr lang="ja-JP" altLang="en-US" sz="2800" dirty="0" smtClean="0"/>
              <a:t>運転</a:t>
            </a:r>
            <a:r>
              <a:rPr lang="ja-JP" altLang="en-US" sz="2800" dirty="0"/>
              <a:t>開始</a:t>
            </a:r>
            <a:r>
              <a:rPr lang="ja-JP" altLang="en-US" sz="2800" dirty="0" smtClean="0"/>
              <a:t>は、</a:t>
            </a:r>
            <a:r>
              <a:rPr lang="en-US" altLang="ja-JP" sz="2800" dirty="0" smtClean="0"/>
              <a:t>1933</a:t>
            </a:r>
            <a:r>
              <a:rPr lang="ja-JP" altLang="en-US" sz="2800" dirty="0" smtClean="0"/>
              <a:t>年。</a:t>
            </a:r>
            <a:r>
              <a:rPr lang="en-US" altLang="ja-JP" sz="2800" dirty="0" smtClean="0"/>
              <a:t>1941</a:t>
            </a:r>
            <a:r>
              <a:rPr lang="ja-JP" altLang="en-US" sz="2800" dirty="0" smtClean="0"/>
              <a:t>年湘南電気鉄道と合併</a:t>
            </a:r>
            <a:endParaRPr kumimoji="1" lang="en-US" altLang="ja-JP" sz="2800" dirty="0" smtClean="0"/>
          </a:p>
          <a:p>
            <a:pPr marL="0" indent="0">
              <a:buNone/>
            </a:pPr>
            <a:r>
              <a:rPr lang="ja-JP" altLang="en-US" sz="2800" dirty="0" smtClean="0"/>
              <a:t>小田急：</a:t>
            </a:r>
            <a:r>
              <a:rPr lang="en-US" altLang="ja-JP" sz="2800" dirty="0" smtClean="0"/>
              <a:t>1927</a:t>
            </a:r>
            <a:r>
              <a:rPr lang="ja-JP" altLang="en-US" sz="2800" dirty="0" smtClean="0"/>
              <a:t>年新宿</a:t>
            </a:r>
            <a:r>
              <a:rPr lang="en-US" altLang="ja-JP" sz="2800" dirty="0" smtClean="0"/>
              <a:t>-</a:t>
            </a:r>
            <a:r>
              <a:rPr lang="ja-JP" altLang="en-US" sz="2800" dirty="0" smtClean="0"/>
              <a:t>小田原間全通。</a:t>
            </a:r>
            <a:r>
              <a:rPr lang="en-US" altLang="ja-JP" sz="2800" dirty="0" smtClean="0"/>
              <a:t>1940</a:t>
            </a:r>
            <a:r>
              <a:rPr lang="ja-JP" altLang="en-US" sz="2800" dirty="0" smtClean="0"/>
              <a:t>年帝都電鉄合併。</a:t>
            </a:r>
            <a:endParaRPr lang="en-US" altLang="ja-JP" sz="2800" dirty="0" smtClean="0"/>
          </a:p>
          <a:p>
            <a:pPr marL="0" indent="0">
              <a:buNone/>
            </a:pPr>
            <a:r>
              <a:rPr kumimoji="1" lang="ja-JP" altLang="en-US" sz="2800" dirty="0" smtClean="0"/>
              <a:t>東急：</a:t>
            </a:r>
            <a:r>
              <a:rPr kumimoji="1" lang="en-US" altLang="ja-JP" sz="2800" dirty="0" smtClean="0"/>
              <a:t>1926</a:t>
            </a:r>
            <a:r>
              <a:rPr kumimoji="1" lang="ja-JP" altLang="en-US" sz="2800" dirty="0" smtClean="0"/>
              <a:t>年目黒</a:t>
            </a:r>
            <a:r>
              <a:rPr kumimoji="1" lang="en-US" altLang="ja-JP" sz="2800" dirty="0" smtClean="0"/>
              <a:t>-</a:t>
            </a:r>
            <a:r>
              <a:rPr kumimoji="1" lang="ja-JP" altLang="en-US" sz="2800" dirty="0" smtClean="0"/>
              <a:t>神奈川間開業、</a:t>
            </a:r>
            <a:r>
              <a:rPr kumimoji="1" lang="en-US" altLang="ja-JP" sz="2800" dirty="0" smtClean="0"/>
              <a:t>1927</a:t>
            </a:r>
            <a:r>
              <a:rPr kumimoji="1" lang="ja-JP" altLang="en-US" sz="2800" dirty="0" smtClean="0"/>
              <a:t>年渋谷</a:t>
            </a:r>
            <a:r>
              <a:rPr kumimoji="1" lang="en-US" altLang="ja-JP" sz="2800" dirty="0" smtClean="0"/>
              <a:t>-</a:t>
            </a:r>
            <a:r>
              <a:rPr kumimoji="1" lang="ja-JP" altLang="en-US" sz="2800" dirty="0" smtClean="0"/>
              <a:t>神奈川間直通運転、</a:t>
            </a:r>
            <a:r>
              <a:rPr kumimoji="1" lang="en-US" altLang="ja-JP" sz="2800" dirty="0" smtClean="0"/>
              <a:t>1929</a:t>
            </a:r>
            <a:r>
              <a:rPr kumimoji="1" lang="ja-JP" altLang="en-US" sz="2800" dirty="0" smtClean="0"/>
              <a:t>年</a:t>
            </a:r>
            <a:endParaRPr kumimoji="1" lang="en-US" altLang="ja-JP" sz="2800" dirty="0" smtClean="0"/>
          </a:p>
          <a:p>
            <a:pPr marL="0" indent="0">
              <a:buNone/>
            </a:pPr>
            <a:r>
              <a:rPr lang="ja-JP" altLang="en-US" sz="2800" dirty="0"/>
              <a:t>　</a:t>
            </a:r>
            <a:r>
              <a:rPr lang="ja-JP" altLang="en-US" sz="2800" dirty="0" smtClean="0"/>
              <a:t>　　　</a:t>
            </a:r>
            <a:r>
              <a:rPr kumimoji="1" lang="ja-JP" altLang="en-US" sz="2800" dirty="0" smtClean="0"/>
              <a:t>大井町線開業</a:t>
            </a:r>
            <a:endParaRPr kumimoji="1" lang="en-US" altLang="ja-JP" sz="2800" dirty="0" smtClean="0"/>
          </a:p>
          <a:p>
            <a:pPr marL="0" indent="0">
              <a:buNone/>
            </a:pPr>
            <a:r>
              <a:rPr kumimoji="1" lang="ja-JP" altLang="en-US" sz="2800" dirty="0" smtClean="0"/>
              <a:t>京王：</a:t>
            </a:r>
            <a:r>
              <a:rPr kumimoji="1" lang="en-US" altLang="ja-JP" sz="2800" dirty="0" smtClean="0"/>
              <a:t>1928</a:t>
            </a:r>
            <a:r>
              <a:rPr kumimoji="1" lang="ja-JP" altLang="en-US" sz="2800" dirty="0" smtClean="0"/>
              <a:t>年新宿</a:t>
            </a:r>
            <a:r>
              <a:rPr kumimoji="1" lang="en-US" altLang="ja-JP" sz="2800" dirty="0" smtClean="0"/>
              <a:t>-</a:t>
            </a:r>
            <a:r>
              <a:rPr kumimoji="1" lang="ja-JP" altLang="en-US" sz="2800" dirty="0" smtClean="0"/>
              <a:t>東八王子間直通運転開始</a:t>
            </a:r>
            <a:endParaRPr kumimoji="1" lang="en-US" altLang="ja-JP" sz="2800" dirty="0" smtClean="0"/>
          </a:p>
          <a:p>
            <a:pPr marL="0" indent="0">
              <a:buNone/>
            </a:pPr>
            <a:r>
              <a:rPr lang="ja-JP" altLang="en-US" sz="2800" dirty="0" smtClean="0"/>
              <a:t>京成：</a:t>
            </a:r>
            <a:r>
              <a:rPr lang="en-US" altLang="ja-JP" sz="2800" dirty="0" smtClean="0"/>
              <a:t>1933</a:t>
            </a:r>
            <a:r>
              <a:rPr lang="ja-JP" altLang="en-US" sz="2800" dirty="0" smtClean="0"/>
              <a:t>年京成上野</a:t>
            </a:r>
            <a:r>
              <a:rPr lang="en-US" altLang="ja-JP" sz="2800" dirty="0" smtClean="0"/>
              <a:t>-</a:t>
            </a:r>
            <a:r>
              <a:rPr lang="ja-JP" altLang="en-US" sz="2800" dirty="0" smtClean="0"/>
              <a:t>京成成田間全通</a:t>
            </a:r>
            <a:endParaRPr lang="en-US" altLang="ja-JP" sz="2800" dirty="0" smtClean="0"/>
          </a:p>
          <a:p>
            <a:pPr marL="0" indent="0">
              <a:buNone/>
            </a:pPr>
            <a:r>
              <a:rPr kumimoji="1" lang="ja-JP" altLang="en-US" sz="2800" dirty="0" smtClean="0"/>
              <a:t>相鉄：</a:t>
            </a:r>
            <a:r>
              <a:rPr kumimoji="1" lang="en-US" altLang="ja-JP" sz="2800" dirty="0" smtClean="0"/>
              <a:t>1933</a:t>
            </a:r>
            <a:r>
              <a:rPr kumimoji="1" lang="ja-JP" altLang="en-US" sz="2800" dirty="0" smtClean="0"/>
              <a:t>年神中鉄道㈱が、横浜</a:t>
            </a:r>
            <a:r>
              <a:rPr kumimoji="1" lang="en-US" altLang="ja-JP" sz="2800" dirty="0" smtClean="0"/>
              <a:t>-</a:t>
            </a:r>
            <a:r>
              <a:rPr kumimoji="1" lang="ja-JP" altLang="en-US" sz="2800" dirty="0" smtClean="0"/>
              <a:t>厚木間全通。</a:t>
            </a:r>
            <a:r>
              <a:rPr kumimoji="1" lang="en-US" altLang="ja-JP" sz="2800" dirty="0" smtClean="0"/>
              <a:t>1943</a:t>
            </a:r>
            <a:r>
              <a:rPr kumimoji="1" lang="ja-JP" altLang="en-US" sz="2800" dirty="0" smtClean="0"/>
              <a:t>年相模鉄道㈱が吸収。</a:t>
            </a:r>
            <a:endParaRPr kumimoji="1" lang="ja-JP" altLang="en-US" sz="28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408311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4675" y="169708"/>
            <a:ext cx="10972800" cy="414910"/>
          </a:xfrm>
        </p:spPr>
        <p:txBody>
          <a:bodyPr>
            <a:noAutofit/>
          </a:bodyPr>
          <a:lstStyle/>
          <a:p>
            <a:r>
              <a:rPr lang="ja-JP" altLang="en-US" sz="2800" dirty="0" smtClean="0"/>
              <a:t>表</a:t>
            </a:r>
            <a:r>
              <a:rPr lang="en-US" altLang="ja-JP" sz="2800" dirty="0" smtClean="0"/>
              <a:t>-6</a:t>
            </a:r>
            <a:r>
              <a:rPr lang="ja-JP" altLang="en-US" sz="2800" dirty="0" smtClean="0"/>
              <a:t>　第２次大戦前</a:t>
            </a:r>
            <a:r>
              <a:rPr lang="ja-JP" altLang="en-US" sz="2800" dirty="0"/>
              <a:t>の鉄道会社別年表</a:t>
            </a:r>
            <a:r>
              <a:rPr lang="ja-JP" altLang="en-US" sz="2800" dirty="0" smtClean="0"/>
              <a:t>（関東）</a:t>
            </a:r>
            <a:endParaRPr kumimoji="1" lang="ja-JP" altLang="en-US" sz="2800" dirty="0"/>
          </a:p>
        </p:txBody>
      </p:sp>
      <p:sp>
        <p:nvSpPr>
          <p:cNvPr id="4" name="テキスト ボックス 3"/>
          <p:cNvSpPr txBox="1"/>
          <p:nvPr/>
        </p:nvSpPr>
        <p:spPr>
          <a:xfrm rot="10800000" flipV="1">
            <a:off x="7206714" y="6514543"/>
            <a:ext cx="4308528" cy="369332"/>
          </a:xfrm>
          <a:prstGeom prst="rect">
            <a:avLst/>
          </a:prstGeom>
          <a:noFill/>
        </p:spPr>
        <p:txBody>
          <a:bodyPr wrap="square" rtlCol="0">
            <a:spAutoFit/>
          </a:bodyPr>
          <a:lstStyle/>
          <a:p>
            <a:r>
              <a:rPr kumimoji="1" lang="ja-JP" altLang="en-US" dirty="0" smtClean="0"/>
              <a:t>（出典）各社の有価証券報告書、社史</a:t>
            </a:r>
            <a:endParaRPr kumimoji="1" lang="ja-JP" altLang="en-US" dirty="0"/>
          </a:p>
        </p:txBody>
      </p:sp>
      <p:sp>
        <p:nvSpPr>
          <p:cNvPr id="3" name="スライド番号プレースホルダー 2"/>
          <p:cNvSpPr>
            <a:spLocks noGrp="1"/>
          </p:cNvSpPr>
          <p:nvPr>
            <p:ph type="sldNum" sz="quarter" idx="12"/>
          </p:nvPr>
        </p:nvSpPr>
        <p:spPr>
          <a:xfrm>
            <a:off x="9073397" y="6488667"/>
            <a:ext cx="2844800" cy="365125"/>
          </a:xfrm>
        </p:spPr>
        <p:txBody>
          <a:bodyPr/>
          <a:lstStyle/>
          <a:p>
            <a:fld id="{D57F1E4F-1CFF-5643-939E-217C01CDF565}" type="slidenum">
              <a:rPr lang="en-US" smtClean="0"/>
              <a:pPr/>
              <a:t>22</a:t>
            </a:fld>
            <a:endParaRPr lang="en-US" dirty="0"/>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966" y="635432"/>
            <a:ext cx="11667742" cy="587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0621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3733" y="745956"/>
            <a:ext cx="11324095" cy="332373"/>
          </a:xfrm>
        </p:spPr>
        <p:txBody>
          <a:bodyPr>
            <a:noAutofit/>
          </a:bodyPr>
          <a:lstStyle/>
          <a:p>
            <a:r>
              <a:rPr kumimoji="1" lang="ja-JP" altLang="en-US" sz="2400" dirty="0" smtClean="0"/>
              <a:t>表</a:t>
            </a:r>
            <a:r>
              <a:rPr kumimoji="1" lang="en-US" altLang="ja-JP" sz="2400" dirty="0" smtClean="0"/>
              <a:t>-7</a:t>
            </a:r>
            <a:r>
              <a:rPr kumimoji="1" lang="ja-JP" altLang="en-US" sz="2400" dirty="0" smtClean="0"/>
              <a:t>　第２次大戦以前の各社別系列会社・グループ会社等（関東）</a:t>
            </a:r>
            <a:endParaRPr kumimoji="1" lang="ja-JP" altLang="en-US" sz="2400" dirty="0"/>
          </a:p>
        </p:txBody>
      </p:sp>
      <p:sp>
        <p:nvSpPr>
          <p:cNvPr id="4" name="テキスト ボックス 3"/>
          <p:cNvSpPr txBox="1"/>
          <p:nvPr/>
        </p:nvSpPr>
        <p:spPr>
          <a:xfrm>
            <a:off x="7919635" y="6434424"/>
            <a:ext cx="3673098" cy="369332"/>
          </a:xfrm>
          <a:prstGeom prst="rect">
            <a:avLst/>
          </a:prstGeom>
          <a:noFill/>
        </p:spPr>
        <p:txBody>
          <a:bodyPr wrap="square" rtlCol="0">
            <a:spAutoFit/>
          </a:bodyPr>
          <a:lstStyle/>
          <a:p>
            <a:r>
              <a:rPr kumimoji="1" lang="ja-JP" altLang="en-US" dirty="0" smtClean="0"/>
              <a:t>（出典）鉄道省「鉄道統計資料」</a:t>
            </a:r>
            <a:endParaRPr kumimoji="1" lang="ja-JP" altLang="en-US" dirty="0"/>
          </a:p>
        </p:txBody>
      </p:sp>
      <p:sp>
        <p:nvSpPr>
          <p:cNvPr id="3" name="スライド番号プレースホルダー 2"/>
          <p:cNvSpPr>
            <a:spLocks noGrp="1"/>
          </p:cNvSpPr>
          <p:nvPr>
            <p:ph type="sldNum" sz="quarter" idx="12"/>
          </p:nvPr>
        </p:nvSpPr>
        <p:spPr>
          <a:xfrm>
            <a:off x="9088895" y="6369803"/>
            <a:ext cx="2844800" cy="365125"/>
          </a:xfrm>
        </p:spPr>
        <p:txBody>
          <a:bodyPr/>
          <a:lstStyle/>
          <a:p>
            <a:fld id="{D57F1E4F-1CFF-5643-939E-217C01CDF565}" type="slidenum">
              <a:rPr lang="en-US" smtClean="0"/>
              <a:pPr/>
              <a:t>23</a:t>
            </a:fld>
            <a:endParaRPr lang="en-US" dirty="0"/>
          </a:p>
        </p:txBody>
      </p:sp>
      <p:sp>
        <p:nvSpPr>
          <p:cNvPr id="6" name="テキスト ボックス 5"/>
          <p:cNvSpPr txBox="1"/>
          <p:nvPr/>
        </p:nvSpPr>
        <p:spPr>
          <a:xfrm>
            <a:off x="156817" y="156411"/>
            <a:ext cx="9577953" cy="461665"/>
          </a:xfrm>
          <a:prstGeom prst="rect">
            <a:avLst/>
          </a:prstGeom>
          <a:noFill/>
        </p:spPr>
        <p:txBody>
          <a:bodyPr wrap="square" rtlCol="0">
            <a:spAutoFit/>
          </a:bodyPr>
          <a:lstStyle/>
          <a:p>
            <a:r>
              <a:rPr kumimoji="1" lang="ja-JP" altLang="en-US" sz="2400" dirty="0" smtClean="0"/>
              <a:t>関東８社については、表</a:t>
            </a:r>
            <a:r>
              <a:rPr kumimoji="1" lang="en-US" altLang="ja-JP" sz="2400" dirty="0" smtClean="0"/>
              <a:t>-7</a:t>
            </a:r>
            <a:r>
              <a:rPr kumimoji="1" lang="ja-JP" altLang="en-US" sz="2400" dirty="0" smtClean="0"/>
              <a:t>のとおりの各社</a:t>
            </a:r>
            <a:r>
              <a:rPr kumimoji="1" lang="ja-JP" altLang="en-US" sz="2400" dirty="0"/>
              <a:t>の決算データを単純合計した。</a:t>
            </a:r>
          </a:p>
        </p:txBody>
      </p:sp>
      <p:pic>
        <p:nvPicPr>
          <p:cNvPr id="1026" name="Picture 2"/>
          <p:cNvPicPr>
            <a:picLocks noChangeAspect="1" noChangeArrowheads="1"/>
          </p:cNvPicPr>
          <p:nvPr/>
        </p:nvPicPr>
        <p:blipFill>
          <a:blip r:embed="rId2"/>
          <a:srcRect/>
          <a:stretch>
            <a:fillRect/>
          </a:stretch>
        </p:blipFill>
        <p:spPr bwMode="auto">
          <a:xfrm>
            <a:off x="156411" y="1118937"/>
            <a:ext cx="11742821" cy="5315487"/>
          </a:xfrm>
          <a:prstGeom prst="rect">
            <a:avLst/>
          </a:prstGeom>
          <a:noFill/>
          <a:ln w="9525">
            <a:noFill/>
            <a:miter lim="800000"/>
            <a:headEnd/>
            <a:tailEnd/>
          </a:ln>
          <a:effectLst/>
        </p:spPr>
      </p:pic>
    </p:spTree>
    <p:extLst>
      <p:ext uri="{BB962C8B-B14F-4D97-AF65-F5344CB8AC3E}">
        <p14:creationId xmlns:p14="http://schemas.microsoft.com/office/powerpoint/2010/main" val="3352977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593267"/>
          </a:xfrm>
        </p:spPr>
        <p:txBody>
          <a:bodyPr>
            <a:normAutofit/>
          </a:bodyPr>
          <a:lstStyle/>
          <a:p>
            <a:pPr algn="l"/>
            <a:r>
              <a:rPr lang="ja-JP" altLang="en-US" sz="2800" dirty="0" smtClean="0"/>
              <a:t>６．大手</a:t>
            </a:r>
            <a:r>
              <a:rPr lang="ja-JP" altLang="en-US" sz="2800" dirty="0"/>
              <a:t>民鉄各社の経営状況（</a:t>
            </a:r>
            <a:r>
              <a:rPr lang="en-US" altLang="ja-JP" sz="2800" dirty="0"/>
              <a:t>1937</a:t>
            </a:r>
            <a:r>
              <a:rPr lang="ja-JP" altLang="en-US" sz="2800" dirty="0"/>
              <a:t>年度</a:t>
            </a:r>
            <a:r>
              <a:rPr lang="ja-JP" altLang="en-US" sz="2800" dirty="0" smtClean="0"/>
              <a:t>）（表</a:t>
            </a:r>
            <a:r>
              <a:rPr lang="en-US" altLang="ja-JP" sz="2800" dirty="0" smtClean="0"/>
              <a:t>-8</a:t>
            </a:r>
            <a:r>
              <a:rPr lang="ja-JP" altLang="en-US" sz="2800" dirty="0" smtClean="0"/>
              <a:t>）</a:t>
            </a:r>
            <a:endParaRPr kumimoji="1" lang="ja-JP" altLang="en-US" sz="2800" dirty="0"/>
          </a:p>
        </p:txBody>
      </p:sp>
      <p:sp>
        <p:nvSpPr>
          <p:cNvPr id="3" name="コンテンツ プレースホルダー 2"/>
          <p:cNvSpPr>
            <a:spLocks noGrp="1"/>
          </p:cNvSpPr>
          <p:nvPr>
            <p:ph idx="1"/>
          </p:nvPr>
        </p:nvSpPr>
        <p:spPr>
          <a:xfrm>
            <a:off x="609600" y="929899"/>
            <a:ext cx="10972800" cy="5196266"/>
          </a:xfrm>
        </p:spPr>
        <p:txBody>
          <a:bodyPr>
            <a:normAutofit lnSpcReduction="10000"/>
          </a:bodyPr>
          <a:lstStyle/>
          <a:p>
            <a:r>
              <a:rPr kumimoji="1" lang="ja-JP" altLang="en-US" sz="2800" dirty="0" smtClean="0"/>
              <a:t>関西</a:t>
            </a:r>
            <a:r>
              <a:rPr kumimoji="1" lang="en-US" altLang="ja-JP" sz="2800" dirty="0" smtClean="0"/>
              <a:t>5</a:t>
            </a:r>
            <a:r>
              <a:rPr kumimoji="1" lang="ja-JP" altLang="en-US" sz="2800" dirty="0" smtClean="0"/>
              <a:t>社と関東</a:t>
            </a:r>
            <a:r>
              <a:rPr kumimoji="1" lang="en-US" altLang="ja-JP" sz="2800" dirty="0" smtClean="0"/>
              <a:t>8</a:t>
            </a:r>
            <a:r>
              <a:rPr kumimoji="1" lang="ja-JP" altLang="en-US" sz="2800" dirty="0" smtClean="0"/>
              <a:t>社を比較すると、鉄道業での営業収益は関西が関東の</a:t>
            </a:r>
            <a:r>
              <a:rPr kumimoji="1" lang="en-US" altLang="ja-JP" sz="2800" dirty="0" smtClean="0"/>
              <a:t>1.5</a:t>
            </a:r>
            <a:r>
              <a:rPr kumimoji="1" lang="ja-JP" altLang="en-US" sz="2800" dirty="0" smtClean="0"/>
              <a:t>倍。営業利益でも</a:t>
            </a:r>
            <a:r>
              <a:rPr kumimoji="1" lang="en-US" altLang="ja-JP" sz="2800" dirty="0" smtClean="0"/>
              <a:t>1.4</a:t>
            </a:r>
            <a:r>
              <a:rPr kumimoji="1" lang="ja-JP" altLang="en-US" sz="2800" dirty="0" smtClean="0"/>
              <a:t>倍と関西</a:t>
            </a:r>
            <a:r>
              <a:rPr lang="ja-JP" altLang="en-US" sz="2800" dirty="0" smtClean="0"/>
              <a:t>が優位。関連事業を含めた営業利益では、関西が</a:t>
            </a:r>
            <a:r>
              <a:rPr lang="en-US" altLang="ja-JP" sz="2800" dirty="0" smtClean="0"/>
              <a:t>1.3</a:t>
            </a:r>
            <a:r>
              <a:rPr lang="ja-JP" altLang="en-US" sz="2800" dirty="0"/>
              <a:t>倍</a:t>
            </a:r>
            <a:r>
              <a:rPr lang="ja-JP" altLang="en-US" sz="2800" dirty="0" smtClean="0"/>
              <a:t>となっている。</a:t>
            </a:r>
            <a:endParaRPr lang="en-US" altLang="ja-JP" sz="2800" dirty="0" smtClean="0"/>
          </a:p>
          <a:p>
            <a:r>
              <a:rPr lang="ja-JP" altLang="en-US" sz="2800" dirty="0" smtClean="0"/>
              <a:t>関西</a:t>
            </a:r>
            <a:r>
              <a:rPr lang="en-US" altLang="ja-JP" sz="2800" dirty="0" smtClean="0"/>
              <a:t>5</a:t>
            </a:r>
            <a:r>
              <a:rPr lang="ja-JP" altLang="en-US" sz="2800" dirty="0" smtClean="0"/>
              <a:t>社でみると、本業の営業収益は近鉄グループが最大で、以下南海、京阪の順であるが、京阪以下は大きな差異はない。また、阪神、阪急は関連事業での儲けが大きい。</a:t>
            </a:r>
            <a:endParaRPr lang="en-US" altLang="ja-JP" sz="2800" dirty="0" smtClean="0"/>
          </a:p>
          <a:p>
            <a:r>
              <a:rPr lang="ja-JP" altLang="en-US" sz="2800" dirty="0" smtClean="0"/>
              <a:t>関東</a:t>
            </a:r>
            <a:r>
              <a:rPr lang="en-US" altLang="ja-JP" sz="2800" dirty="0" smtClean="0"/>
              <a:t>8</a:t>
            </a:r>
            <a:r>
              <a:rPr lang="ja-JP" altLang="en-US" sz="2800" dirty="0" smtClean="0"/>
              <a:t>社では、東武、東急が営業収益、営業利益とも他社を大きく上回っている。関連事業を加えると西武が最大の営業利益を上げている。</a:t>
            </a:r>
            <a:endParaRPr lang="en-US" altLang="ja-JP" sz="2800" dirty="0" smtClean="0"/>
          </a:p>
          <a:p>
            <a:r>
              <a:rPr lang="ja-JP" altLang="en-US" sz="2800" dirty="0"/>
              <a:t>多角化</a:t>
            </a:r>
            <a:r>
              <a:rPr lang="ja-JP" altLang="en-US" sz="2800" dirty="0" smtClean="0"/>
              <a:t>の状況を営業利益ベースでみると、関西では</a:t>
            </a:r>
            <a:r>
              <a:rPr lang="en-US" altLang="ja-JP" sz="2800" dirty="0" smtClean="0"/>
              <a:t>5</a:t>
            </a:r>
            <a:r>
              <a:rPr lang="ja-JP" altLang="en-US" sz="2800" dirty="0" smtClean="0"/>
              <a:t>社中</a:t>
            </a:r>
            <a:r>
              <a:rPr lang="en-US" altLang="ja-JP" sz="2800" dirty="0" smtClean="0"/>
              <a:t>3</a:t>
            </a:r>
            <a:r>
              <a:rPr lang="ja-JP" altLang="en-US" sz="2800" dirty="0" smtClean="0"/>
              <a:t>社が専業中心で、関東では</a:t>
            </a:r>
            <a:r>
              <a:rPr lang="en-US" altLang="ja-JP" sz="2800" dirty="0" smtClean="0"/>
              <a:t>8</a:t>
            </a:r>
            <a:r>
              <a:rPr lang="ja-JP" altLang="en-US" sz="2800" dirty="0" smtClean="0"/>
              <a:t>社中</a:t>
            </a:r>
            <a:r>
              <a:rPr lang="en-US" altLang="ja-JP" sz="2800" dirty="0" smtClean="0"/>
              <a:t>5</a:t>
            </a:r>
            <a:r>
              <a:rPr lang="ja-JP" altLang="en-US" sz="2800" dirty="0" smtClean="0"/>
              <a:t>社が専業中心と、多角化はあまり進んでいないことが分かる。多角化を進めている会社でも電気供給業のウエイトが高い。</a:t>
            </a:r>
            <a:endParaRPr lang="en-US" altLang="ja-JP" sz="2800" dirty="0" smtClean="0"/>
          </a:p>
          <a:p>
            <a:endParaRPr kumimoji="1" lang="ja-JP" altLang="en-US" sz="28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2647558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4610" y="14792"/>
            <a:ext cx="10972800" cy="635431"/>
          </a:xfrm>
        </p:spPr>
        <p:txBody>
          <a:bodyPr>
            <a:normAutofit/>
          </a:bodyPr>
          <a:lstStyle/>
          <a:p>
            <a:r>
              <a:rPr kumimoji="1" lang="ja-JP" altLang="en-US" sz="2400" dirty="0" smtClean="0"/>
              <a:t>表</a:t>
            </a:r>
            <a:r>
              <a:rPr kumimoji="1" lang="en-US" altLang="ja-JP" sz="2400" dirty="0" smtClean="0"/>
              <a:t>-8</a:t>
            </a:r>
            <a:r>
              <a:rPr kumimoji="1" lang="ja-JP" altLang="en-US" sz="2400" dirty="0" smtClean="0"/>
              <a:t>　</a:t>
            </a:r>
            <a:r>
              <a:rPr kumimoji="1" lang="en-US" altLang="ja-JP" sz="2400" dirty="0" smtClean="0"/>
              <a:t>1937</a:t>
            </a:r>
            <a:r>
              <a:rPr kumimoji="1" lang="ja-JP" altLang="en-US" sz="2400" dirty="0" smtClean="0"/>
              <a:t>（昭和</a:t>
            </a:r>
            <a:r>
              <a:rPr kumimoji="1" lang="en-US" altLang="ja-JP" sz="2400" dirty="0" smtClean="0"/>
              <a:t>12</a:t>
            </a:r>
            <a:r>
              <a:rPr kumimoji="1" lang="ja-JP" altLang="en-US" sz="2400" dirty="0" smtClean="0"/>
              <a:t>）年度時点での私鉄の経営状況</a:t>
            </a:r>
            <a:endParaRPr kumimoji="1" lang="ja-JP" altLang="en-US" sz="2400" dirty="0"/>
          </a:p>
        </p:txBody>
      </p:sp>
      <p:sp>
        <p:nvSpPr>
          <p:cNvPr id="3" name="正方形/長方形 2"/>
          <p:cNvSpPr/>
          <p:nvPr/>
        </p:nvSpPr>
        <p:spPr>
          <a:xfrm>
            <a:off x="8048083" y="6471992"/>
            <a:ext cx="3185487" cy="369332"/>
          </a:xfrm>
          <a:prstGeom prst="rect">
            <a:avLst/>
          </a:prstGeom>
        </p:spPr>
        <p:txBody>
          <a:bodyPr wrap="none">
            <a:spAutoFit/>
          </a:bodyPr>
          <a:lstStyle/>
          <a:p>
            <a:r>
              <a:rPr kumimoji="1" lang="ja-JP" altLang="en-US" dirty="0"/>
              <a:t>（出典）</a:t>
            </a:r>
            <a:r>
              <a:rPr kumimoji="1" lang="ja-JP" altLang="en-US" dirty="0" smtClean="0"/>
              <a:t>鉄道省</a:t>
            </a:r>
            <a:r>
              <a:rPr kumimoji="1" lang="ja-JP" altLang="en-US" dirty="0"/>
              <a:t>「鉄道統計</a:t>
            </a:r>
            <a:r>
              <a:rPr kumimoji="1" lang="ja-JP" altLang="en-US" dirty="0" smtClean="0"/>
              <a:t>資料」</a:t>
            </a:r>
            <a:endParaRPr kumimoji="1" lang="ja-JP" altLang="en-US" dirty="0"/>
          </a:p>
        </p:txBody>
      </p:sp>
      <p:sp>
        <p:nvSpPr>
          <p:cNvPr id="4" name="スライド番号プレースホルダー 3"/>
          <p:cNvSpPr>
            <a:spLocks noGrp="1"/>
          </p:cNvSpPr>
          <p:nvPr>
            <p:ph type="sldNum" sz="quarter" idx="12"/>
          </p:nvPr>
        </p:nvSpPr>
        <p:spPr>
          <a:xfrm>
            <a:off x="9244581" y="6452550"/>
            <a:ext cx="2844800" cy="365125"/>
          </a:xfrm>
        </p:spPr>
        <p:txBody>
          <a:bodyPr/>
          <a:lstStyle/>
          <a:p>
            <a:fld id="{D57F1E4F-1CFF-5643-939E-217C01CDF565}" type="slidenum">
              <a:rPr lang="en-US" smtClean="0"/>
              <a:pPr/>
              <a:t>25</a:t>
            </a:fld>
            <a:endParaRPr lang="en-US" dirty="0"/>
          </a:p>
        </p:txBody>
      </p:sp>
      <p:pic>
        <p:nvPicPr>
          <p:cNvPr id="5" name="図 4"/>
          <p:cNvPicPr>
            <a:picLocks noChangeAspect="1"/>
          </p:cNvPicPr>
          <p:nvPr/>
        </p:nvPicPr>
        <p:blipFill>
          <a:blip r:embed="rId2"/>
          <a:stretch>
            <a:fillRect/>
          </a:stretch>
        </p:blipFill>
        <p:spPr>
          <a:xfrm>
            <a:off x="249836" y="457219"/>
            <a:ext cx="11662347" cy="6014773"/>
          </a:xfrm>
          <a:prstGeom prst="rect">
            <a:avLst/>
          </a:prstGeom>
        </p:spPr>
      </p:pic>
    </p:spTree>
    <p:extLst>
      <p:ext uri="{BB962C8B-B14F-4D97-AF65-F5344CB8AC3E}">
        <p14:creationId xmlns:p14="http://schemas.microsoft.com/office/powerpoint/2010/main" val="2342809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555541"/>
          </a:xfrm>
        </p:spPr>
        <p:txBody>
          <a:bodyPr>
            <a:normAutofit/>
          </a:bodyPr>
          <a:lstStyle/>
          <a:p>
            <a:r>
              <a:rPr kumimoji="1" lang="ja-JP" altLang="en-US" sz="2800" dirty="0" smtClean="0"/>
              <a:t>表</a:t>
            </a:r>
            <a:r>
              <a:rPr kumimoji="1" lang="en-US" altLang="ja-JP" sz="2800" dirty="0" smtClean="0"/>
              <a:t>-9</a:t>
            </a:r>
            <a:r>
              <a:rPr kumimoji="1" lang="ja-JP" altLang="en-US" sz="2800" dirty="0" smtClean="0"/>
              <a:t>　</a:t>
            </a:r>
            <a:r>
              <a:rPr kumimoji="1" lang="en-US" altLang="ja-JP" sz="2800" dirty="0" smtClean="0"/>
              <a:t>1937</a:t>
            </a:r>
            <a:r>
              <a:rPr kumimoji="1" lang="ja-JP" altLang="en-US" sz="2800" dirty="0" smtClean="0"/>
              <a:t>年時点での大手民鉄の多角化の収益状況</a:t>
            </a:r>
            <a:endParaRPr kumimoji="1" lang="ja-JP" altLang="en-US" sz="28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26</a:t>
            </a:fld>
            <a:endParaRPr lang="en-US"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864" y="991893"/>
            <a:ext cx="9593451" cy="5472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8318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57F1E4F-1CFF-5643-939E-217C01CDF565}" type="slidenum">
              <a:rPr lang="en-US" smtClean="0"/>
              <a:pPr/>
              <a:t>27</a:t>
            </a:fld>
            <a:endParaRPr lang="en-US" dirty="0"/>
          </a:p>
        </p:txBody>
      </p:sp>
      <p:sp>
        <p:nvSpPr>
          <p:cNvPr id="5" name="テキスト ボックス 4"/>
          <p:cNvSpPr txBox="1"/>
          <p:nvPr/>
        </p:nvSpPr>
        <p:spPr>
          <a:xfrm>
            <a:off x="960895" y="216976"/>
            <a:ext cx="10275376" cy="461665"/>
          </a:xfrm>
          <a:prstGeom prst="rect">
            <a:avLst/>
          </a:prstGeom>
          <a:noFill/>
        </p:spPr>
        <p:txBody>
          <a:bodyPr wrap="square" rtlCol="0">
            <a:spAutoFit/>
          </a:bodyPr>
          <a:lstStyle/>
          <a:p>
            <a:pPr algn="ctr"/>
            <a:r>
              <a:rPr kumimoji="1" lang="ja-JP" altLang="en-US" sz="2400" dirty="0" smtClean="0"/>
              <a:t>表</a:t>
            </a:r>
            <a:r>
              <a:rPr kumimoji="1" lang="en-US" altLang="ja-JP" sz="2400" dirty="0" smtClean="0"/>
              <a:t>-9-2</a:t>
            </a:r>
            <a:r>
              <a:rPr kumimoji="1" lang="ja-JP" altLang="en-US" sz="2400" dirty="0" smtClean="0"/>
              <a:t>　東京地方</a:t>
            </a:r>
            <a:r>
              <a:rPr kumimoji="1" lang="en-US" altLang="ja-JP" sz="2400" dirty="0" smtClean="0"/>
              <a:t>14</a:t>
            </a:r>
            <a:r>
              <a:rPr kumimoji="1" lang="ja-JP" altLang="en-US" sz="2400" dirty="0" smtClean="0"/>
              <a:t>私鉄における本業と兼業の利益額（昭和</a:t>
            </a:r>
            <a:r>
              <a:rPr kumimoji="1" lang="en-US" altLang="ja-JP" sz="2400" dirty="0" smtClean="0"/>
              <a:t>11-13</a:t>
            </a:r>
            <a:r>
              <a:rPr kumimoji="1" lang="ja-JP" altLang="en-US" sz="2400" dirty="0" smtClean="0"/>
              <a:t>年平均）</a:t>
            </a:r>
            <a:endParaRPr kumimoji="1" lang="ja-JP" altLang="en-US" sz="24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940" y="678641"/>
            <a:ext cx="10538846" cy="5644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7098224" y="6406054"/>
            <a:ext cx="3828081" cy="369332"/>
          </a:xfrm>
          <a:prstGeom prst="rect">
            <a:avLst/>
          </a:prstGeom>
          <a:noFill/>
        </p:spPr>
        <p:txBody>
          <a:bodyPr wrap="square" rtlCol="0">
            <a:spAutoFit/>
          </a:bodyPr>
          <a:lstStyle/>
          <a:p>
            <a:r>
              <a:rPr kumimoji="1" lang="ja-JP" altLang="en-US" dirty="0" smtClean="0"/>
              <a:t>（出典）中西（</a:t>
            </a:r>
            <a:r>
              <a:rPr kumimoji="1" lang="en-US" altLang="ja-JP" dirty="0" smtClean="0"/>
              <a:t>1979</a:t>
            </a:r>
            <a:r>
              <a:rPr kumimoji="1" lang="ja-JP" altLang="en-US" dirty="0" smtClean="0"/>
              <a:t>）</a:t>
            </a:r>
            <a:r>
              <a:rPr kumimoji="1" lang="en-US" altLang="ja-JP" dirty="0" smtClean="0"/>
              <a:t>pp.456-459.</a:t>
            </a:r>
            <a:endParaRPr kumimoji="1" lang="ja-JP" altLang="en-US" dirty="0"/>
          </a:p>
        </p:txBody>
      </p:sp>
    </p:spTree>
    <p:extLst>
      <p:ext uri="{BB962C8B-B14F-4D97-AF65-F5344CB8AC3E}">
        <p14:creationId xmlns:p14="http://schemas.microsoft.com/office/powerpoint/2010/main" val="2284286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284" y="1401807"/>
            <a:ext cx="10972800" cy="486892"/>
          </a:xfrm>
        </p:spPr>
        <p:txBody>
          <a:bodyPr>
            <a:normAutofit/>
          </a:bodyPr>
          <a:lstStyle/>
          <a:p>
            <a:r>
              <a:rPr kumimoji="1" lang="ja-JP" altLang="en-US" sz="2000" dirty="0" smtClean="0"/>
              <a:t>表</a:t>
            </a:r>
            <a:r>
              <a:rPr kumimoji="1" lang="en-US" altLang="ja-JP" sz="2000" dirty="0" smtClean="0"/>
              <a:t>-10</a:t>
            </a:r>
            <a:r>
              <a:rPr kumimoji="1" lang="ja-JP" altLang="en-US" sz="2000" dirty="0" smtClean="0"/>
              <a:t>　大手民鉄の多角化の分析結果（戦前）</a:t>
            </a:r>
            <a:endParaRPr kumimoji="1" lang="ja-JP" altLang="en-US" sz="2000" dirty="0"/>
          </a:p>
        </p:txBody>
      </p:sp>
      <p:sp>
        <p:nvSpPr>
          <p:cNvPr id="3" name="スライド番号プレースホルダー 2"/>
          <p:cNvSpPr>
            <a:spLocks noGrp="1"/>
          </p:cNvSpPr>
          <p:nvPr>
            <p:ph type="sldNum" sz="quarter" idx="12"/>
          </p:nvPr>
        </p:nvSpPr>
        <p:spPr/>
        <p:txBody>
          <a:bodyPr/>
          <a:lstStyle/>
          <a:p>
            <a:fld id="{D57F1E4F-1CFF-5643-939E-217C01CDF565}" type="slidenum">
              <a:rPr lang="en-US" smtClean="0"/>
              <a:pPr/>
              <a:t>28</a:t>
            </a:fld>
            <a:endParaRPr lang="en-US" dirty="0"/>
          </a:p>
        </p:txBody>
      </p:sp>
      <p:sp>
        <p:nvSpPr>
          <p:cNvPr id="5" name="テキスト ボックス 4"/>
          <p:cNvSpPr txBox="1"/>
          <p:nvPr/>
        </p:nvSpPr>
        <p:spPr>
          <a:xfrm>
            <a:off x="759417" y="201478"/>
            <a:ext cx="10202534" cy="1200329"/>
          </a:xfrm>
          <a:prstGeom prst="rect">
            <a:avLst/>
          </a:prstGeom>
          <a:noFill/>
        </p:spPr>
        <p:txBody>
          <a:bodyPr wrap="square" rtlCol="0">
            <a:spAutoFit/>
          </a:bodyPr>
          <a:lstStyle/>
          <a:p>
            <a:r>
              <a:rPr kumimoji="1" lang="en-US" altLang="ja-JP" sz="2400" dirty="0" smtClean="0"/>
              <a:t>4</a:t>
            </a:r>
            <a:r>
              <a:rPr kumimoji="1" lang="ja-JP" altLang="en-US" sz="2400" dirty="0" smtClean="0"/>
              <a:t>（</a:t>
            </a:r>
            <a:r>
              <a:rPr kumimoji="1" lang="en-US" altLang="ja-JP" sz="2400" dirty="0" smtClean="0"/>
              <a:t>4</a:t>
            </a:r>
            <a:r>
              <a:rPr kumimoji="1" lang="ja-JP" altLang="en-US" sz="2400" dirty="0" smtClean="0"/>
              <a:t>）の分析手法を用いて、第二次世界大戦以前の大手民鉄の多角化について分類すれば以下の通りとなり、戦後の先行研究に比べると専業型（Ｓ型）が多い。</a:t>
            </a:r>
            <a:endParaRPr kumimoji="1" lang="ja-JP" altLang="en-US" sz="2400" dirty="0"/>
          </a:p>
        </p:txBody>
      </p:sp>
      <p:pic>
        <p:nvPicPr>
          <p:cNvPr id="1026" name="Picture 2"/>
          <p:cNvPicPr>
            <a:picLocks noChangeAspect="1" noChangeArrowheads="1"/>
          </p:cNvPicPr>
          <p:nvPr/>
        </p:nvPicPr>
        <p:blipFill>
          <a:blip r:embed="rId3"/>
          <a:srcRect/>
          <a:stretch>
            <a:fillRect/>
          </a:stretch>
        </p:blipFill>
        <p:spPr bwMode="auto">
          <a:xfrm>
            <a:off x="1046748" y="1913021"/>
            <a:ext cx="9734133" cy="4621380"/>
          </a:xfrm>
          <a:prstGeom prst="rect">
            <a:avLst/>
          </a:prstGeom>
          <a:noFill/>
          <a:ln w="9525">
            <a:noFill/>
            <a:miter lim="800000"/>
            <a:headEnd/>
            <a:tailEnd/>
          </a:ln>
          <a:effectLst/>
        </p:spPr>
      </p:pic>
    </p:spTree>
    <p:extLst>
      <p:ext uri="{BB962C8B-B14F-4D97-AF65-F5344CB8AC3E}">
        <p14:creationId xmlns:p14="http://schemas.microsoft.com/office/powerpoint/2010/main" val="2781246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9666" y="274638"/>
            <a:ext cx="11072734" cy="887735"/>
          </a:xfrm>
        </p:spPr>
        <p:txBody>
          <a:bodyPr>
            <a:normAutofit/>
          </a:bodyPr>
          <a:lstStyle/>
          <a:p>
            <a:pPr algn="l"/>
            <a:r>
              <a:rPr kumimoji="1" lang="ja-JP" altLang="en-US" sz="2800" dirty="0" smtClean="0"/>
              <a:t>７．第２次世界大戦前の大手民鉄各社の成長状況</a:t>
            </a:r>
            <a:endParaRPr kumimoji="1" lang="ja-JP" altLang="en-US" sz="2800" dirty="0"/>
          </a:p>
        </p:txBody>
      </p:sp>
      <p:sp>
        <p:nvSpPr>
          <p:cNvPr id="3" name="コンテンツ プレースホルダー 2"/>
          <p:cNvSpPr>
            <a:spLocks noGrp="1"/>
          </p:cNvSpPr>
          <p:nvPr>
            <p:ph idx="1"/>
          </p:nvPr>
        </p:nvSpPr>
        <p:spPr>
          <a:xfrm>
            <a:off x="263470" y="1084883"/>
            <a:ext cx="11530739" cy="5486398"/>
          </a:xfrm>
        </p:spPr>
        <p:txBody>
          <a:bodyPr>
            <a:normAutofit fontScale="92500" lnSpcReduction="10000"/>
          </a:bodyPr>
          <a:lstStyle/>
          <a:p>
            <a:pPr marL="0" indent="0">
              <a:buNone/>
            </a:pPr>
            <a:r>
              <a:rPr kumimoji="1" lang="ja-JP" altLang="en-US" dirty="0" smtClean="0"/>
              <a:t>　</a:t>
            </a:r>
            <a:r>
              <a:rPr kumimoji="1" lang="en-US" altLang="ja-JP" sz="3000" dirty="0" smtClean="0">
                <a:latin typeface="+mj-ea"/>
                <a:ea typeface="+mj-ea"/>
              </a:rPr>
              <a:t>1927-1937</a:t>
            </a:r>
            <a:r>
              <a:rPr kumimoji="1" lang="ja-JP" altLang="en-US" sz="3000" dirty="0" smtClean="0">
                <a:latin typeface="+mj-ea"/>
                <a:ea typeface="+mj-ea"/>
              </a:rPr>
              <a:t>年度の</a:t>
            </a:r>
            <a:r>
              <a:rPr kumimoji="1" lang="en-US" altLang="ja-JP" sz="3000" dirty="0" smtClean="0">
                <a:latin typeface="+mj-ea"/>
                <a:ea typeface="+mj-ea"/>
              </a:rPr>
              <a:t>10</a:t>
            </a:r>
            <a:r>
              <a:rPr kumimoji="1" lang="ja-JP" altLang="en-US" sz="3000" dirty="0" smtClean="0">
                <a:latin typeface="+mj-ea"/>
                <a:ea typeface="+mj-ea"/>
              </a:rPr>
              <a:t>年間における成長性を本業の営業収益をみると、関西</a:t>
            </a:r>
            <a:r>
              <a:rPr kumimoji="1" lang="en-US" altLang="ja-JP" sz="3000" dirty="0" smtClean="0">
                <a:latin typeface="+mj-ea"/>
                <a:ea typeface="+mj-ea"/>
              </a:rPr>
              <a:t>5</a:t>
            </a:r>
            <a:r>
              <a:rPr kumimoji="1" lang="ja-JP" altLang="en-US" sz="3000" dirty="0" smtClean="0">
                <a:latin typeface="+mj-ea"/>
                <a:ea typeface="+mj-ea"/>
              </a:rPr>
              <a:t>社では</a:t>
            </a:r>
            <a:r>
              <a:rPr kumimoji="1" lang="en-US" altLang="ja-JP" sz="3000" dirty="0" smtClean="0">
                <a:latin typeface="+mj-ea"/>
                <a:ea typeface="+mj-ea"/>
              </a:rPr>
              <a:t>40.0</a:t>
            </a:r>
            <a:r>
              <a:rPr kumimoji="1" lang="ja-JP" altLang="en-US" sz="3000" dirty="0" smtClean="0">
                <a:latin typeface="+mj-ea"/>
                <a:ea typeface="+mj-ea"/>
              </a:rPr>
              <a:t>％増であるのに比して、関東</a:t>
            </a:r>
            <a:r>
              <a:rPr kumimoji="1" lang="en-US" altLang="ja-JP" sz="3000" dirty="0" smtClean="0">
                <a:latin typeface="+mj-ea"/>
                <a:ea typeface="+mj-ea"/>
              </a:rPr>
              <a:t>8</a:t>
            </a:r>
            <a:r>
              <a:rPr kumimoji="1" lang="ja-JP" altLang="en-US" sz="3000" dirty="0" smtClean="0">
                <a:latin typeface="+mj-ea"/>
                <a:ea typeface="+mj-ea"/>
              </a:rPr>
              <a:t>社では</a:t>
            </a:r>
            <a:r>
              <a:rPr kumimoji="1" lang="en-US" altLang="ja-JP" sz="3000" dirty="0" smtClean="0">
                <a:latin typeface="+mj-ea"/>
                <a:ea typeface="+mj-ea"/>
              </a:rPr>
              <a:t>69.3</a:t>
            </a:r>
            <a:r>
              <a:rPr kumimoji="1" lang="ja-JP" altLang="en-US" sz="3000" dirty="0" smtClean="0">
                <a:latin typeface="+mj-ea"/>
                <a:ea typeface="+mj-ea"/>
              </a:rPr>
              <a:t>％増の高い伸び</a:t>
            </a:r>
            <a:r>
              <a:rPr lang="ja-JP" altLang="en-US" sz="3000" dirty="0" smtClean="0">
                <a:latin typeface="+mj-ea"/>
                <a:ea typeface="+mj-ea"/>
              </a:rPr>
              <a:t>を示している。同じく本業の営業利益では、関西</a:t>
            </a:r>
            <a:r>
              <a:rPr lang="en-US" altLang="ja-JP" sz="3000" dirty="0" smtClean="0">
                <a:latin typeface="+mj-ea"/>
                <a:ea typeface="+mj-ea"/>
              </a:rPr>
              <a:t>5</a:t>
            </a:r>
            <a:r>
              <a:rPr lang="ja-JP" altLang="en-US" sz="3000" dirty="0" smtClean="0">
                <a:latin typeface="+mj-ea"/>
                <a:ea typeface="+mj-ea"/>
              </a:rPr>
              <a:t>社で</a:t>
            </a:r>
            <a:r>
              <a:rPr lang="en-US" altLang="ja-JP" sz="3000" dirty="0" smtClean="0">
                <a:latin typeface="+mj-ea"/>
                <a:ea typeface="+mj-ea"/>
              </a:rPr>
              <a:t>20.4</a:t>
            </a:r>
            <a:r>
              <a:rPr lang="ja-JP" altLang="en-US" sz="3000" dirty="0" smtClean="0">
                <a:latin typeface="+mj-ea"/>
                <a:ea typeface="+mj-ea"/>
              </a:rPr>
              <a:t>％増に比して、関東で</a:t>
            </a:r>
            <a:r>
              <a:rPr lang="en-US" altLang="ja-JP" sz="3000" dirty="0" smtClean="0">
                <a:latin typeface="+mj-ea"/>
                <a:ea typeface="+mj-ea"/>
              </a:rPr>
              <a:t>59.3</a:t>
            </a:r>
            <a:r>
              <a:rPr lang="ja-JP" altLang="en-US" sz="3000" dirty="0" smtClean="0">
                <a:latin typeface="+mj-ea"/>
                <a:ea typeface="+mj-ea"/>
              </a:rPr>
              <a:t>％増となっている。</a:t>
            </a:r>
            <a:endParaRPr lang="en-US" altLang="ja-JP" sz="3000" dirty="0" smtClean="0">
              <a:latin typeface="+mj-ea"/>
              <a:ea typeface="+mj-ea"/>
            </a:endParaRPr>
          </a:p>
          <a:p>
            <a:pPr marL="0" indent="0">
              <a:buNone/>
            </a:pPr>
            <a:r>
              <a:rPr lang="ja-JP" altLang="en-US" sz="3000" dirty="0">
                <a:latin typeface="+mj-ea"/>
                <a:ea typeface="+mj-ea"/>
              </a:rPr>
              <a:t>　</a:t>
            </a:r>
            <a:r>
              <a:rPr lang="ja-JP" altLang="en-US" sz="3000" dirty="0" smtClean="0">
                <a:latin typeface="+mj-ea"/>
                <a:ea typeface="+mj-ea"/>
              </a:rPr>
              <a:t>また、関連事業を含めた営業利益では、関西</a:t>
            </a:r>
            <a:r>
              <a:rPr lang="en-US" altLang="ja-JP" sz="3000" dirty="0" smtClean="0">
                <a:latin typeface="+mj-ea"/>
                <a:ea typeface="+mj-ea"/>
              </a:rPr>
              <a:t>5</a:t>
            </a:r>
            <a:r>
              <a:rPr lang="ja-JP" altLang="en-US" sz="3000" dirty="0" smtClean="0">
                <a:latin typeface="+mj-ea"/>
                <a:ea typeface="+mj-ea"/>
              </a:rPr>
              <a:t>社で</a:t>
            </a:r>
            <a:r>
              <a:rPr lang="en-US" altLang="ja-JP" sz="3000" dirty="0" smtClean="0">
                <a:latin typeface="+mj-ea"/>
                <a:ea typeface="+mj-ea"/>
              </a:rPr>
              <a:t>11.9</a:t>
            </a:r>
            <a:r>
              <a:rPr lang="ja-JP" altLang="en-US" sz="3000" dirty="0" smtClean="0">
                <a:latin typeface="+mj-ea"/>
                <a:ea typeface="+mj-ea"/>
              </a:rPr>
              <a:t>％増に比して、関東</a:t>
            </a:r>
            <a:r>
              <a:rPr lang="en-US" altLang="ja-JP" sz="3000" dirty="0" smtClean="0">
                <a:latin typeface="+mj-ea"/>
                <a:ea typeface="+mj-ea"/>
              </a:rPr>
              <a:t>8</a:t>
            </a:r>
            <a:r>
              <a:rPr lang="ja-JP" altLang="en-US" sz="3000" dirty="0" smtClean="0">
                <a:latin typeface="+mj-ea"/>
                <a:ea typeface="+mj-ea"/>
              </a:rPr>
              <a:t>社では</a:t>
            </a:r>
            <a:r>
              <a:rPr lang="en-US" altLang="ja-JP" sz="3000" dirty="0" smtClean="0">
                <a:latin typeface="+mj-ea"/>
                <a:ea typeface="+mj-ea"/>
              </a:rPr>
              <a:t>104.0%</a:t>
            </a:r>
            <a:r>
              <a:rPr lang="ja-JP" altLang="en-US" sz="3000" dirty="0" smtClean="0">
                <a:latin typeface="+mj-ea"/>
                <a:ea typeface="+mj-ea"/>
              </a:rPr>
              <a:t>増と概ね倍増していることが分かる（表</a:t>
            </a:r>
            <a:r>
              <a:rPr lang="en-US" altLang="ja-JP" sz="3000" dirty="0" smtClean="0">
                <a:latin typeface="+mj-ea"/>
                <a:ea typeface="+mj-ea"/>
              </a:rPr>
              <a:t>-11</a:t>
            </a:r>
            <a:r>
              <a:rPr lang="ja-JP" altLang="en-US" sz="3000" dirty="0" smtClean="0">
                <a:latin typeface="+mj-ea"/>
                <a:ea typeface="+mj-ea"/>
              </a:rPr>
              <a:t>）。</a:t>
            </a:r>
            <a:endParaRPr lang="en-US" altLang="ja-JP" sz="3000" dirty="0" smtClean="0">
              <a:latin typeface="+mj-ea"/>
              <a:ea typeface="+mj-ea"/>
            </a:endParaRPr>
          </a:p>
          <a:p>
            <a:pPr marL="0" indent="0">
              <a:buNone/>
            </a:pPr>
            <a:r>
              <a:rPr lang="ja-JP" altLang="en-US" sz="3000" dirty="0" smtClean="0">
                <a:latin typeface="+mj-ea"/>
                <a:ea typeface="+mj-ea"/>
              </a:rPr>
              <a:t>　首都圏では、東京特別区の人口が</a:t>
            </a:r>
            <a:r>
              <a:rPr lang="en-US" altLang="ja-JP" sz="3000" dirty="0" smtClean="0">
                <a:latin typeface="+mj-ea"/>
                <a:ea typeface="+mj-ea"/>
              </a:rPr>
              <a:t>1925</a:t>
            </a:r>
            <a:r>
              <a:rPr lang="ja-JP" altLang="en-US" sz="3000" dirty="0" smtClean="0">
                <a:latin typeface="+mj-ea"/>
                <a:ea typeface="+mj-ea"/>
              </a:rPr>
              <a:t>年の</a:t>
            </a:r>
            <a:r>
              <a:rPr lang="en-US" altLang="ja-JP" sz="3000" dirty="0" smtClean="0">
                <a:latin typeface="+mj-ea"/>
                <a:ea typeface="+mj-ea"/>
              </a:rPr>
              <a:t>1,996</a:t>
            </a:r>
            <a:r>
              <a:rPr lang="ja-JP" altLang="en-US" sz="3000" dirty="0" smtClean="0">
                <a:latin typeface="+mj-ea"/>
                <a:ea typeface="+mj-ea"/>
              </a:rPr>
              <a:t>千人から、</a:t>
            </a:r>
            <a:r>
              <a:rPr lang="en-US" altLang="ja-JP" sz="3000" dirty="0" smtClean="0">
                <a:latin typeface="+mj-ea"/>
                <a:ea typeface="+mj-ea"/>
              </a:rPr>
              <a:t>1935</a:t>
            </a:r>
            <a:r>
              <a:rPr lang="ja-JP" altLang="en-US" sz="3000" dirty="0" smtClean="0">
                <a:latin typeface="+mj-ea"/>
                <a:ea typeface="+mj-ea"/>
              </a:rPr>
              <a:t>年には</a:t>
            </a:r>
            <a:r>
              <a:rPr lang="en-US" altLang="ja-JP" sz="3000" dirty="0" smtClean="0">
                <a:latin typeface="+mj-ea"/>
                <a:ea typeface="+mj-ea"/>
              </a:rPr>
              <a:t>5,876</a:t>
            </a:r>
            <a:r>
              <a:rPr lang="ja-JP" altLang="en-US" sz="3000" dirty="0" smtClean="0">
                <a:latin typeface="+mj-ea"/>
                <a:ea typeface="+mj-ea"/>
              </a:rPr>
              <a:t>千人へ約３倍増加したこと、郊外の発展、鉄道整備の進捗等が、鉄道の成長寄与したものと考えられる（図</a:t>
            </a:r>
            <a:r>
              <a:rPr lang="en-US" altLang="ja-JP" sz="3000" dirty="0" smtClean="0">
                <a:latin typeface="+mj-ea"/>
                <a:ea typeface="+mj-ea"/>
              </a:rPr>
              <a:t>-4</a:t>
            </a:r>
            <a:r>
              <a:rPr lang="ja-JP" altLang="en-US" sz="3000" dirty="0" smtClean="0">
                <a:latin typeface="+mj-ea"/>
                <a:ea typeface="+mj-ea"/>
              </a:rPr>
              <a:t>）。</a:t>
            </a:r>
            <a:endParaRPr lang="en-US" altLang="ja-JP" sz="3000" dirty="0" smtClean="0">
              <a:latin typeface="+mj-ea"/>
              <a:ea typeface="+mj-ea"/>
            </a:endParaRPr>
          </a:p>
          <a:p>
            <a:pPr marL="0" indent="0">
              <a:buNone/>
            </a:pPr>
            <a:endParaRPr lang="en-US" altLang="ja-JP" sz="3000" dirty="0" smtClean="0">
              <a:latin typeface="+mj-ea"/>
              <a:ea typeface="+mj-ea"/>
            </a:endParaRPr>
          </a:p>
          <a:p>
            <a:pPr marL="0" indent="0">
              <a:buNone/>
            </a:pPr>
            <a:r>
              <a:rPr lang="ja-JP" altLang="en-US" sz="3000" dirty="0" smtClean="0">
                <a:latin typeface="+mj-ea"/>
                <a:ea typeface="+mj-ea"/>
              </a:rPr>
              <a:t>以上から、第２次世界大戦以前の</a:t>
            </a:r>
            <a:r>
              <a:rPr lang="en-US" altLang="ja-JP" sz="3000" dirty="0" smtClean="0">
                <a:latin typeface="+mj-ea"/>
                <a:ea typeface="+mj-ea"/>
              </a:rPr>
              <a:t>10</a:t>
            </a:r>
            <a:r>
              <a:rPr lang="ja-JP" altLang="en-US" sz="3000" dirty="0" smtClean="0">
                <a:latin typeface="+mj-ea"/>
                <a:ea typeface="+mj-ea"/>
              </a:rPr>
              <a:t>年間（</a:t>
            </a:r>
            <a:r>
              <a:rPr lang="en-US" altLang="ja-JP" sz="3000" dirty="0" smtClean="0">
                <a:latin typeface="+mj-ea"/>
                <a:ea typeface="+mj-ea"/>
              </a:rPr>
              <a:t>1927-1937</a:t>
            </a:r>
            <a:r>
              <a:rPr lang="ja-JP" altLang="en-US" sz="3000" dirty="0" smtClean="0">
                <a:latin typeface="+mj-ea"/>
                <a:ea typeface="+mj-ea"/>
              </a:rPr>
              <a:t>年度）では、関東の大手民鉄の方が、関西に比して成長性は高かったものの、営業収益や営業利益規模では、依然関西の方が関東を上回っていたことが分かった。</a:t>
            </a:r>
            <a:endParaRPr lang="en-US" altLang="ja-JP" sz="3000" dirty="0">
              <a:latin typeface="+mj-ea"/>
              <a:ea typeface="+mj-ea"/>
            </a:endParaRPr>
          </a:p>
          <a:p>
            <a:pPr marL="0" indent="0">
              <a:buNone/>
            </a:pPr>
            <a:endParaRPr lang="en-US" altLang="ja-JP" dirty="0"/>
          </a:p>
          <a:p>
            <a:endParaRPr lang="en-US" altLang="ja-JP" dirty="0" smtClean="0"/>
          </a:p>
          <a:p>
            <a:endParaRPr kumimoji="1"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68437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29667"/>
            <a:ext cx="10972800" cy="608765"/>
          </a:xfrm>
        </p:spPr>
        <p:txBody>
          <a:bodyPr>
            <a:normAutofit/>
          </a:bodyPr>
          <a:lstStyle/>
          <a:p>
            <a:pPr algn="l"/>
            <a:r>
              <a:rPr kumimoji="1" lang="ja-JP" altLang="en-US" sz="2800" dirty="0" smtClean="0"/>
              <a:t>１．研究の目的</a:t>
            </a:r>
            <a:endParaRPr kumimoji="1" lang="ja-JP" altLang="en-US" sz="2800" dirty="0"/>
          </a:p>
        </p:txBody>
      </p:sp>
      <p:sp>
        <p:nvSpPr>
          <p:cNvPr id="3" name="コンテンツ プレースホルダー 2"/>
          <p:cNvSpPr>
            <a:spLocks noGrp="1"/>
          </p:cNvSpPr>
          <p:nvPr>
            <p:ph idx="1"/>
          </p:nvPr>
        </p:nvSpPr>
        <p:spPr>
          <a:xfrm>
            <a:off x="314793" y="867905"/>
            <a:ext cx="11602387" cy="5780868"/>
          </a:xfrm>
        </p:spPr>
        <p:txBody>
          <a:bodyPr>
            <a:normAutofit/>
          </a:bodyPr>
          <a:lstStyle/>
          <a:p>
            <a:r>
              <a:rPr lang="ja-JP" altLang="en-US" sz="2800" dirty="0" smtClean="0"/>
              <a:t>わが国において新橋</a:t>
            </a:r>
            <a:r>
              <a:rPr lang="en-US" altLang="ja-JP" sz="2800" dirty="0" smtClean="0"/>
              <a:t>-</a:t>
            </a:r>
            <a:r>
              <a:rPr lang="ja-JP" altLang="en-US" sz="2800" dirty="0" smtClean="0"/>
              <a:t>横浜間</a:t>
            </a:r>
            <a:r>
              <a:rPr lang="ja-JP" altLang="en-US" sz="2800" dirty="0"/>
              <a:t>に鉄道が敷かれてから</a:t>
            </a:r>
            <a:r>
              <a:rPr lang="ja-JP" altLang="en-US" sz="2800" dirty="0" smtClean="0"/>
              <a:t>僅か</a:t>
            </a:r>
            <a:r>
              <a:rPr lang="en-US" altLang="ja-JP" sz="2800" dirty="0" smtClean="0"/>
              <a:t>13</a:t>
            </a:r>
            <a:r>
              <a:rPr lang="ja-JP" altLang="en-US" sz="2800" dirty="0" smtClean="0"/>
              <a:t>年後の</a:t>
            </a:r>
            <a:r>
              <a:rPr lang="en-US" altLang="ja-JP" sz="2800" dirty="0" smtClean="0"/>
              <a:t>1885</a:t>
            </a:r>
            <a:r>
              <a:rPr lang="ja-JP" altLang="en-US" sz="2800" dirty="0" smtClean="0"/>
              <a:t>年、わが国</a:t>
            </a:r>
            <a:r>
              <a:rPr kumimoji="1" lang="ja-JP" altLang="en-US" sz="2800" dirty="0" smtClean="0"/>
              <a:t>初の純民間資本鉄道である阪堺鉄道（現在の南海電鉄）は、難波</a:t>
            </a:r>
            <a:r>
              <a:rPr kumimoji="1" lang="en-US" altLang="ja-JP" sz="2800" dirty="0" smtClean="0"/>
              <a:t>-</a:t>
            </a:r>
            <a:r>
              <a:rPr kumimoji="1" lang="ja-JP" altLang="en-US" sz="2800" dirty="0" smtClean="0"/>
              <a:t>大和川間にて営業を開始している。その後、</a:t>
            </a:r>
            <a:r>
              <a:rPr kumimoji="1" lang="en-US" altLang="ja-JP" sz="2800" dirty="0" smtClean="0"/>
              <a:t>1906</a:t>
            </a:r>
            <a:r>
              <a:rPr kumimoji="1" lang="ja-JP" altLang="en-US" sz="2800" dirty="0" smtClean="0"/>
              <a:t>年に制定された鉄道国有法により、多くの私鉄が</a:t>
            </a:r>
            <a:r>
              <a:rPr lang="ja-JP" altLang="en-US" sz="2800" dirty="0" smtClean="0"/>
              <a:t>国有化された（</a:t>
            </a:r>
            <a:r>
              <a:rPr lang="en-US" altLang="ja-JP" sz="2800" dirty="0" smtClean="0"/>
              <a:t>1906</a:t>
            </a:r>
            <a:r>
              <a:rPr lang="ja-JP" altLang="en-US" sz="2800" dirty="0" smtClean="0"/>
              <a:t>年</a:t>
            </a:r>
            <a:r>
              <a:rPr lang="en-US" altLang="ja-JP" sz="2800" dirty="0" smtClean="0"/>
              <a:t>10</a:t>
            </a:r>
            <a:r>
              <a:rPr lang="ja-JP" altLang="en-US" sz="2800" dirty="0" smtClean="0"/>
              <a:t>月</a:t>
            </a:r>
            <a:r>
              <a:rPr lang="en-US" altLang="ja-JP" sz="2800" dirty="0" smtClean="0"/>
              <a:t>-1907</a:t>
            </a:r>
            <a:r>
              <a:rPr lang="ja-JP" altLang="en-US" sz="2800" dirty="0" smtClean="0"/>
              <a:t>年</a:t>
            </a:r>
            <a:r>
              <a:rPr lang="en-US" altLang="ja-JP" sz="2800" dirty="0" smtClean="0"/>
              <a:t>10</a:t>
            </a:r>
            <a:r>
              <a:rPr lang="ja-JP" altLang="en-US" sz="2800" dirty="0" smtClean="0"/>
              <a:t>月間で</a:t>
            </a:r>
            <a:r>
              <a:rPr lang="en-US" altLang="ja-JP" sz="2800" dirty="0" smtClean="0"/>
              <a:t>17</a:t>
            </a:r>
            <a:r>
              <a:rPr lang="ja-JP" altLang="en-US" sz="2800" dirty="0" smtClean="0"/>
              <a:t>社、路線長</a:t>
            </a:r>
            <a:r>
              <a:rPr lang="en-US" altLang="ja-JP" sz="2800" dirty="0" smtClean="0"/>
              <a:t>4,534km</a:t>
            </a:r>
            <a:r>
              <a:rPr lang="ja-JP" altLang="en-US" sz="2800" dirty="0" smtClean="0"/>
              <a:t>が買収された。）が、南海電鉄や東武鉄道等は私鉄のまま営業を続け、現在に至っている。</a:t>
            </a:r>
            <a:endParaRPr lang="en-US" altLang="ja-JP" sz="2800" dirty="0" smtClean="0"/>
          </a:p>
          <a:p>
            <a:endParaRPr lang="en-US" altLang="ja-JP" sz="2800" dirty="0" smtClean="0"/>
          </a:p>
          <a:p>
            <a:r>
              <a:rPr lang="ja-JP" altLang="en-US" sz="2800" dirty="0" smtClean="0"/>
              <a:t>今日の大手民鉄（現在</a:t>
            </a:r>
            <a:r>
              <a:rPr lang="en-US" altLang="ja-JP" sz="2800" dirty="0" smtClean="0"/>
              <a:t>16</a:t>
            </a:r>
            <a:r>
              <a:rPr lang="ja-JP" altLang="en-US" sz="2800" dirty="0" smtClean="0"/>
              <a:t>社）*は</a:t>
            </a:r>
            <a:r>
              <a:rPr lang="ja-JP" altLang="en-US" sz="2800" dirty="0"/>
              <a:t>、</a:t>
            </a:r>
            <a:r>
              <a:rPr lang="ja-JP" altLang="en-US" sz="2800" dirty="0" smtClean="0"/>
              <a:t>第二次世界大戦直前で、かつ国家総動員法</a:t>
            </a:r>
            <a:r>
              <a:rPr lang="ja-JP" altLang="en-US" sz="2800" dirty="0"/>
              <a:t>等の国家</a:t>
            </a:r>
            <a:r>
              <a:rPr lang="ja-JP" altLang="en-US" sz="2800" dirty="0" smtClean="0"/>
              <a:t>統制や戦災による被害の影響を受ける以前、成長の</a:t>
            </a:r>
            <a:r>
              <a:rPr lang="en-US" altLang="ja-JP" sz="2800" dirty="0" smtClean="0"/>
              <a:t>1</a:t>
            </a:r>
            <a:r>
              <a:rPr lang="ja-JP" altLang="en-US" sz="2800" dirty="0" err="1" smtClean="0"/>
              <a:t>つの</a:t>
            </a:r>
            <a:r>
              <a:rPr lang="ja-JP" altLang="en-US" sz="2800" dirty="0" smtClean="0"/>
              <a:t>ピークを迎えていたと考えられる。第二次世界大戦前の大手民鉄の成長状況はどのようなものであったのかについて、関西・関東に区分して概観してみたい。</a:t>
            </a:r>
            <a:endParaRPr lang="en-US" altLang="ja-JP" sz="2800" dirty="0" smtClean="0"/>
          </a:p>
          <a:p>
            <a:pPr marL="0" indent="0">
              <a:buNone/>
            </a:pPr>
            <a:r>
              <a:rPr lang="ja-JP" altLang="en-US" sz="1800" dirty="0" smtClean="0"/>
              <a:t>　　　　　　　　　　　　　　　　　　　　　　　　　　　　　　　　　　　　　　　　　　　　</a:t>
            </a:r>
            <a:r>
              <a:rPr lang="ja-JP" altLang="en-US" sz="1600" dirty="0" smtClean="0"/>
              <a:t>*一般社団法人 </a:t>
            </a:r>
            <a:r>
              <a:rPr lang="ja-JP" altLang="en-US" sz="1600" dirty="0" smtClean="0"/>
              <a:t>日本民営鉄道</a:t>
            </a:r>
            <a:r>
              <a:rPr lang="ja-JP" altLang="en-US" sz="1600" dirty="0" smtClean="0"/>
              <a:t>協会による分類</a:t>
            </a:r>
            <a:endParaRPr lang="en-US" altLang="ja-JP" sz="1600"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5400060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40963" y="833622"/>
            <a:ext cx="11207478" cy="464950"/>
          </a:xfrm>
        </p:spPr>
        <p:txBody>
          <a:bodyPr>
            <a:normAutofit/>
          </a:bodyPr>
          <a:lstStyle/>
          <a:p>
            <a:pPr marL="0" indent="0" algn="ctr">
              <a:buNone/>
            </a:pPr>
            <a:r>
              <a:rPr lang="ja-JP" altLang="en-US" sz="2400" dirty="0" smtClean="0"/>
              <a:t>表</a:t>
            </a:r>
            <a:r>
              <a:rPr lang="en-US" altLang="ja-JP" sz="2400" dirty="0" smtClean="0"/>
              <a:t>-11</a:t>
            </a:r>
            <a:r>
              <a:rPr lang="ja-JP" altLang="en-US" sz="2400" dirty="0" smtClean="0"/>
              <a:t>　鉄道</a:t>
            </a:r>
            <a:r>
              <a:rPr lang="ja-JP" altLang="en-US" sz="2400" dirty="0"/>
              <a:t>事業の成長</a:t>
            </a:r>
            <a:r>
              <a:rPr lang="ja-JP" altLang="en-US" sz="2400" dirty="0" smtClean="0"/>
              <a:t>状況（</a:t>
            </a:r>
            <a:r>
              <a:rPr lang="en-US" altLang="ja-JP" sz="2400" dirty="0" smtClean="0"/>
              <a:t>1937</a:t>
            </a:r>
            <a:r>
              <a:rPr lang="ja-JP" altLang="en-US" sz="2400" dirty="0" smtClean="0"/>
              <a:t>年度</a:t>
            </a:r>
            <a:r>
              <a:rPr lang="en-US" altLang="ja-JP" sz="2400" dirty="0" smtClean="0"/>
              <a:t>/1927</a:t>
            </a:r>
            <a:r>
              <a:rPr lang="ja-JP" altLang="en-US" sz="2400" dirty="0" smtClean="0"/>
              <a:t>年度）</a:t>
            </a:r>
            <a:endParaRPr lang="ja-JP" altLang="en-US" sz="2400" dirty="0"/>
          </a:p>
          <a:p>
            <a:endParaRPr kumimoji="1" lang="ja-JP" altLang="en-US" sz="2400" dirty="0"/>
          </a:p>
        </p:txBody>
      </p:sp>
      <p:sp>
        <p:nvSpPr>
          <p:cNvPr id="2" name="スライド番号プレースホルダー 1"/>
          <p:cNvSpPr>
            <a:spLocks noGrp="1"/>
          </p:cNvSpPr>
          <p:nvPr>
            <p:ph type="sldNum" sz="quarter" idx="12"/>
          </p:nvPr>
        </p:nvSpPr>
        <p:spPr/>
        <p:txBody>
          <a:bodyPr/>
          <a:lstStyle/>
          <a:p>
            <a:fld id="{D57F1E4F-1CFF-5643-939E-217C01CDF565}" type="slidenum">
              <a:rPr lang="en-US" smtClean="0"/>
              <a:pPr/>
              <a:t>30</a:t>
            </a:fld>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193" y="1270860"/>
            <a:ext cx="11251770" cy="5129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5"/>
          <p:cNvSpPr/>
          <p:nvPr/>
        </p:nvSpPr>
        <p:spPr>
          <a:xfrm>
            <a:off x="7691622" y="6471992"/>
            <a:ext cx="3185487" cy="369332"/>
          </a:xfrm>
          <a:prstGeom prst="rect">
            <a:avLst/>
          </a:prstGeom>
        </p:spPr>
        <p:txBody>
          <a:bodyPr wrap="none">
            <a:spAutoFit/>
          </a:bodyPr>
          <a:lstStyle/>
          <a:p>
            <a:r>
              <a:rPr kumimoji="1" lang="ja-JP" altLang="en-US" dirty="0"/>
              <a:t>（出典）鉄道省「鉄道統計</a:t>
            </a:r>
            <a:r>
              <a:rPr kumimoji="1" lang="ja-JP" altLang="en-US" dirty="0" smtClean="0"/>
              <a:t>資料」</a:t>
            </a:r>
            <a:endParaRPr kumimoji="1" lang="ja-JP" altLang="en-US" dirty="0"/>
          </a:p>
        </p:txBody>
      </p:sp>
      <p:sp>
        <p:nvSpPr>
          <p:cNvPr id="4" name="テキスト ボックス 3"/>
          <p:cNvSpPr txBox="1"/>
          <p:nvPr/>
        </p:nvSpPr>
        <p:spPr>
          <a:xfrm>
            <a:off x="898902" y="263471"/>
            <a:ext cx="10492352" cy="461665"/>
          </a:xfrm>
          <a:prstGeom prst="rect">
            <a:avLst/>
          </a:prstGeom>
          <a:noFill/>
        </p:spPr>
        <p:txBody>
          <a:bodyPr wrap="square" rtlCol="0">
            <a:spAutoFit/>
          </a:bodyPr>
          <a:lstStyle/>
          <a:p>
            <a:r>
              <a:rPr kumimoji="1" lang="ja-JP" altLang="en-US" sz="2400" dirty="0" smtClean="0"/>
              <a:t>第二次世界戦前では、表</a:t>
            </a:r>
            <a:r>
              <a:rPr kumimoji="1" lang="en-US" altLang="ja-JP" sz="2400" dirty="0" smtClean="0"/>
              <a:t>-11</a:t>
            </a:r>
            <a:r>
              <a:rPr kumimoji="1" lang="ja-JP" altLang="en-US" sz="2400" dirty="0" smtClean="0"/>
              <a:t>のとおり、関西</a:t>
            </a:r>
            <a:r>
              <a:rPr kumimoji="1" lang="en-US" altLang="ja-JP" sz="2400" dirty="0" smtClean="0"/>
              <a:t>5</a:t>
            </a:r>
            <a:r>
              <a:rPr kumimoji="1" lang="ja-JP" altLang="en-US" sz="2400" dirty="0" smtClean="0"/>
              <a:t>社より、関東</a:t>
            </a:r>
            <a:r>
              <a:rPr kumimoji="1" lang="en-US" altLang="ja-JP" sz="2400" dirty="0" smtClean="0"/>
              <a:t>8</a:t>
            </a:r>
            <a:r>
              <a:rPr kumimoji="1" lang="ja-JP" altLang="en-US" sz="2400" dirty="0" smtClean="0"/>
              <a:t>社の成長性が高い。</a:t>
            </a:r>
            <a:endParaRPr kumimoji="1" lang="ja-JP" altLang="en-US" sz="2400" dirty="0"/>
          </a:p>
        </p:txBody>
      </p:sp>
    </p:spTree>
    <p:extLst>
      <p:ext uri="{BB962C8B-B14F-4D97-AF65-F5344CB8AC3E}">
        <p14:creationId xmlns:p14="http://schemas.microsoft.com/office/powerpoint/2010/main" val="4998001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6428" y="759417"/>
            <a:ext cx="10972800" cy="480447"/>
          </a:xfrm>
        </p:spPr>
        <p:txBody>
          <a:bodyPr>
            <a:normAutofit/>
          </a:bodyPr>
          <a:lstStyle/>
          <a:p>
            <a:r>
              <a:rPr kumimoji="1" lang="ja-JP" altLang="en-US" sz="2400" dirty="0" smtClean="0"/>
              <a:t>表</a:t>
            </a:r>
            <a:r>
              <a:rPr kumimoji="1" lang="en-US" altLang="ja-JP" sz="2400" dirty="0" smtClean="0"/>
              <a:t>-12</a:t>
            </a:r>
            <a:r>
              <a:rPr kumimoji="1" lang="ja-JP" altLang="en-US" sz="2400" dirty="0" smtClean="0"/>
              <a:t>　各社の成長状況（社史ベース）</a:t>
            </a:r>
            <a:endParaRPr kumimoji="1" lang="ja-JP" altLang="en-US" sz="2400" dirty="0"/>
          </a:p>
        </p:txBody>
      </p:sp>
      <p:sp>
        <p:nvSpPr>
          <p:cNvPr id="3" name="スライド番号プレースホルダー 2"/>
          <p:cNvSpPr>
            <a:spLocks noGrp="1"/>
          </p:cNvSpPr>
          <p:nvPr>
            <p:ph type="sldNum" sz="quarter" idx="12"/>
          </p:nvPr>
        </p:nvSpPr>
        <p:spPr/>
        <p:txBody>
          <a:bodyPr/>
          <a:lstStyle/>
          <a:p>
            <a:fld id="{D57F1E4F-1CFF-5643-939E-217C01CDF565}" type="slidenum">
              <a:rPr lang="en-US" smtClean="0"/>
              <a:pPr/>
              <a:t>31</a:t>
            </a:fld>
            <a:endParaRPr lang="en-US" dirty="0"/>
          </a:p>
        </p:txBody>
      </p:sp>
      <p:sp>
        <p:nvSpPr>
          <p:cNvPr id="4" name="テキスト ボックス 3"/>
          <p:cNvSpPr txBox="1"/>
          <p:nvPr/>
        </p:nvSpPr>
        <p:spPr>
          <a:xfrm>
            <a:off x="9252488" y="6456358"/>
            <a:ext cx="2634712" cy="369332"/>
          </a:xfrm>
          <a:prstGeom prst="rect">
            <a:avLst/>
          </a:prstGeom>
          <a:noFill/>
        </p:spPr>
        <p:txBody>
          <a:bodyPr wrap="square" rtlCol="0">
            <a:spAutoFit/>
          </a:bodyPr>
          <a:lstStyle/>
          <a:p>
            <a:r>
              <a:rPr kumimoji="1" lang="ja-JP" altLang="en-US" dirty="0" smtClean="0"/>
              <a:t>（出典）各社社史</a:t>
            </a:r>
            <a:endParaRPr kumimoji="1" lang="ja-JP"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247" y="1239864"/>
            <a:ext cx="10997993" cy="5216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1131375" y="232475"/>
            <a:ext cx="7780149" cy="461665"/>
          </a:xfrm>
          <a:prstGeom prst="rect">
            <a:avLst/>
          </a:prstGeom>
          <a:noFill/>
        </p:spPr>
        <p:txBody>
          <a:bodyPr wrap="square" rtlCol="0">
            <a:spAutoFit/>
          </a:bodyPr>
          <a:lstStyle/>
          <a:p>
            <a:r>
              <a:rPr kumimoji="1" lang="ja-JP" altLang="en-US" sz="2400" dirty="0" smtClean="0"/>
              <a:t>社史のデータでも概ね表</a:t>
            </a:r>
            <a:r>
              <a:rPr kumimoji="1" lang="en-US" altLang="ja-JP" sz="2400" dirty="0" smtClean="0"/>
              <a:t>-11</a:t>
            </a:r>
            <a:r>
              <a:rPr kumimoji="1" lang="ja-JP" altLang="en-US" sz="2400" dirty="0" smtClean="0"/>
              <a:t>と同様の結果となった。</a:t>
            </a:r>
            <a:endParaRPr kumimoji="1" lang="ja-JP" altLang="en-US" sz="2400" dirty="0"/>
          </a:p>
        </p:txBody>
      </p:sp>
    </p:spTree>
    <p:extLst>
      <p:ext uri="{BB962C8B-B14F-4D97-AF65-F5344CB8AC3E}">
        <p14:creationId xmlns:p14="http://schemas.microsoft.com/office/powerpoint/2010/main" val="16761009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852" y="1696274"/>
            <a:ext cx="10972800" cy="763748"/>
          </a:xfrm>
        </p:spPr>
        <p:txBody>
          <a:bodyPr>
            <a:normAutofit/>
          </a:bodyPr>
          <a:lstStyle/>
          <a:p>
            <a:r>
              <a:rPr kumimoji="1" lang="ja-JP" altLang="en-US" sz="2400" dirty="0" smtClean="0"/>
              <a:t>表</a:t>
            </a:r>
            <a:r>
              <a:rPr kumimoji="1" lang="en-US" altLang="ja-JP" sz="2400" dirty="0" smtClean="0"/>
              <a:t>-13</a:t>
            </a:r>
            <a:r>
              <a:rPr kumimoji="1" lang="ja-JP" altLang="en-US" sz="2400" dirty="0" smtClean="0"/>
              <a:t>　多角化と成長率・収益率の関係（</a:t>
            </a:r>
            <a:r>
              <a:rPr kumimoji="1" lang="en-US" altLang="ja-JP" sz="2400" dirty="0" smtClean="0"/>
              <a:t>1937</a:t>
            </a:r>
            <a:r>
              <a:rPr kumimoji="1" lang="ja-JP" altLang="en-US" sz="2400" dirty="0" smtClean="0"/>
              <a:t>年度）</a:t>
            </a:r>
            <a:endParaRPr kumimoji="1" lang="ja-JP" altLang="en-US" sz="24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32</a:t>
            </a:fld>
            <a:endParaRPr lang="en-US" dirty="0"/>
          </a:p>
        </p:txBody>
      </p:sp>
      <p:sp>
        <p:nvSpPr>
          <p:cNvPr id="5" name="テキスト ボックス 4"/>
          <p:cNvSpPr txBox="1"/>
          <p:nvPr/>
        </p:nvSpPr>
        <p:spPr>
          <a:xfrm>
            <a:off x="335623" y="240632"/>
            <a:ext cx="11303603" cy="1569660"/>
          </a:xfrm>
          <a:prstGeom prst="rect">
            <a:avLst/>
          </a:prstGeom>
          <a:noFill/>
        </p:spPr>
        <p:txBody>
          <a:bodyPr wrap="square" rtlCol="0">
            <a:spAutoFit/>
          </a:bodyPr>
          <a:lstStyle/>
          <a:p>
            <a:r>
              <a:rPr kumimoji="1" lang="ja-JP" altLang="en-US" sz="2400" dirty="0" smtClean="0"/>
              <a:t>鎌田・山内（</a:t>
            </a:r>
            <a:r>
              <a:rPr kumimoji="1" lang="en-US" altLang="ja-JP" sz="2400" dirty="0" smtClean="0"/>
              <a:t>2010</a:t>
            </a:r>
            <a:r>
              <a:rPr kumimoji="1" lang="ja-JP" altLang="en-US" sz="2400" dirty="0" smtClean="0"/>
              <a:t>）と同様に、多角化と収益率の関係に加え、多角化と成長率の関係をもみた。</a:t>
            </a:r>
            <a:endParaRPr kumimoji="1" lang="en-US" altLang="ja-JP" sz="2400" dirty="0" smtClean="0"/>
          </a:p>
          <a:p>
            <a:r>
              <a:rPr kumimoji="1" lang="ja-JP" altLang="en-US" sz="2400" dirty="0" smtClean="0"/>
              <a:t>サンプル数が少ないものの、多角化している</a:t>
            </a:r>
            <a:r>
              <a:rPr kumimoji="1" lang="ja-JP" altLang="en-US" sz="2400" dirty="0"/>
              <a:t>企業（Ｄ型）の</a:t>
            </a:r>
            <a:r>
              <a:rPr kumimoji="1" lang="ja-JP" altLang="en-US" sz="2400" dirty="0" smtClean="0"/>
              <a:t>方が高い収益性や成長性を確保しているという関係性が一応認められた（表</a:t>
            </a:r>
            <a:r>
              <a:rPr kumimoji="1" lang="en-US" altLang="ja-JP" sz="2400" dirty="0" smtClean="0"/>
              <a:t>-13</a:t>
            </a:r>
            <a:r>
              <a:rPr kumimoji="1" lang="ja-JP" altLang="en-US" sz="2400" dirty="0" smtClean="0"/>
              <a:t>）。</a:t>
            </a:r>
            <a:endParaRPr kumimoji="1" lang="ja-JP" altLang="en-US" sz="2400" dirty="0"/>
          </a:p>
        </p:txBody>
      </p:sp>
      <p:pic>
        <p:nvPicPr>
          <p:cNvPr id="10" name="図 9"/>
          <p:cNvPicPr>
            <a:picLocks noChangeAspect="1"/>
          </p:cNvPicPr>
          <p:nvPr/>
        </p:nvPicPr>
        <p:blipFill>
          <a:blip r:embed="rId3"/>
          <a:stretch>
            <a:fillRect/>
          </a:stretch>
        </p:blipFill>
        <p:spPr>
          <a:xfrm>
            <a:off x="215308" y="2322096"/>
            <a:ext cx="11022188" cy="4343400"/>
          </a:xfrm>
          <a:prstGeom prst="rect">
            <a:avLst/>
          </a:prstGeom>
        </p:spPr>
      </p:pic>
    </p:spTree>
    <p:extLst>
      <p:ext uri="{BB962C8B-B14F-4D97-AF65-F5344CB8AC3E}">
        <p14:creationId xmlns:p14="http://schemas.microsoft.com/office/powerpoint/2010/main" val="3925813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639762"/>
          </a:xfrm>
        </p:spPr>
        <p:txBody>
          <a:bodyPr>
            <a:normAutofit/>
          </a:bodyPr>
          <a:lstStyle/>
          <a:p>
            <a:pPr algn="l"/>
            <a:r>
              <a:rPr kumimoji="1" lang="en-US" altLang="ja-JP" sz="2800" dirty="0" smtClean="0"/>
              <a:t>【</a:t>
            </a:r>
            <a:r>
              <a:rPr kumimoji="1" lang="ja-JP" altLang="en-US" sz="2800" dirty="0" smtClean="0"/>
              <a:t>参考</a:t>
            </a:r>
            <a:r>
              <a:rPr kumimoji="1" lang="en-US" altLang="ja-JP" sz="2800" dirty="0" smtClean="0"/>
              <a:t>】</a:t>
            </a:r>
            <a:r>
              <a:rPr kumimoji="1" lang="ja-JP" altLang="en-US" sz="2800" dirty="0" smtClean="0"/>
              <a:t>最近時点</a:t>
            </a:r>
            <a:r>
              <a:rPr kumimoji="1" lang="en-US" altLang="ja-JP" sz="2800" dirty="0" smtClean="0"/>
              <a:t>(2016</a:t>
            </a:r>
            <a:r>
              <a:rPr kumimoji="1" lang="ja-JP" altLang="en-US" sz="2800" dirty="0" smtClean="0"/>
              <a:t>年度）での大手民鉄各社の動向</a:t>
            </a:r>
            <a:endParaRPr kumimoji="1" lang="ja-JP" altLang="en-US" sz="2800" dirty="0"/>
          </a:p>
        </p:txBody>
      </p:sp>
      <p:sp>
        <p:nvSpPr>
          <p:cNvPr id="3" name="コンテンツ プレースホルダー 2"/>
          <p:cNvSpPr>
            <a:spLocks noGrp="1"/>
          </p:cNvSpPr>
          <p:nvPr>
            <p:ph idx="1"/>
          </p:nvPr>
        </p:nvSpPr>
        <p:spPr>
          <a:xfrm>
            <a:off x="247973" y="1464590"/>
            <a:ext cx="11334427" cy="5256886"/>
          </a:xfrm>
        </p:spPr>
        <p:txBody>
          <a:bodyPr>
            <a:normAutofit lnSpcReduction="10000"/>
          </a:bodyPr>
          <a:lstStyle/>
          <a:p>
            <a:r>
              <a:rPr kumimoji="1" lang="en-US" altLang="ja-JP" sz="2800" dirty="0" smtClean="0"/>
              <a:t>2005-2015</a:t>
            </a:r>
            <a:r>
              <a:rPr kumimoji="1" lang="ja-JP" altLang="en-US" sz="2800" dirty="0" smtClean="0"/>
              <a:t>年の人口増加状況をみると、関西では大阪府、滋賀県で微増しているものの、全体では</a:t>
            </a:r>
            <a:r>
              <a:rPr lang="en-US" altLang="ja-JP" sz="2800" dirty="0" smtClean="0"/>
              <a:t>0.8</a:t>
            </a:r>
            <a:r>
              <a:rPr lang="ja-JP" altLang="en-US" sz="2800" dirty="0" smtClean="0"/>
              <a:t>％減となっている。一方関東では、東京都、神奈川県を中心に</a:t>
            </a:r>
            <a:r>
              <a:rPr lang="en-US" altLang="ja-JP" sz="2800" dirty="0" smtClean="0"/>
              <a:t>4.8</a:t>
            </a:r>
            <a:r>
              <a:rPr lang="ja-JP" altLang="en-US" sz="2800" dirty="0" smtClean="0"/>
              <a:t>％増（</a:t>
            </a:r>
            <a:r>
              <a:rPr lang="en-US" altLang="ja-JP" sz="2800" dirty="0" smtClean="0"/>
              <a:t>1,652</a:t>
            </a:r>
            <a:r>
              <a:rPr lang="ja-JP" altLang="en-US" sz="2800" dirty="0" smtClean="0"/>
              <a:t>千人増）となっている（図</a:t>
            </a:r>
            <a:r>
              <a:rPr lang="en-US" altLang="ja-JP" sz="2800" dirty="0" smtClean="0"/>
              <a:t>-3</a:t>
            </a:r>
            <a:r>
              <a:rPr lang="ja-JP" altLang="en-US" sz="2800" dirty="0" smtClean="0"/>
              <a:t>）。</a:t>
            </a:r>
            <a:endParaRPr lang="en-US" altLang="ja-JP" sz="2800" dirty="0" smtClean="0"/>
          </a:p>
          <a:p>
            <a:r>
              <a:rPr kumimoji="1" lang="ja-JP" altLang="en-US" sz="2800" dirty="0" smtClean="0"/>
              <a:t>関西５社と関東８社の営業収益を、</a:t>
            </a:r>
            <a:r>
              <a:rPr kumimoji="1" lang="en-US" altLang="ja-JP" sz="2800" dirty="0" smtClean="0"/>
              <a:t>2016</a:t>
            </a:r>
            <a:r>
              <a:rPr kumimoji="1" lang="ja-JP" altLang="en-US" sz="2800" dirty="0" smtClean="0"/>
              <a:t>年度時点で比較してみると、営業収益全体、本業の営業収益では、関西５社で首都圏の６割程度となっており、概ね人口比と同じ程度の割合となって</a:t>
            </a:r>
            <a:r>
              <a:rPr lang="ja-JP" altLang="en-US" sz="2800" dirty="0" smtClean="0"/>
              <a:t>いる（表</a:t>
            </a:r>
            <a:r>
              <a:rPr lang="en-US" altLang="ja-JP" sz="2800" dirty="0" smtClean="0"/>
              <a:t>-14</a:t>
            </a:r>
            <a:r>
              <a:rPr lang="ja-JP" altLang="en-US" sz="2800" dirty="0" err="1" smtClean="0"/>
              <a:t>、</a:t>
            </a:r>
            <a:r>
              <a:rPr lang="en-US" altLang="ja-JP" sz="2800" dirty="0" smtClean="0"/>
              <a:t>15</a:t>
            </a:r>
            <a:r>
              <a:rPr lang="ja-JP" altLang="en-US" sz="2800" dirty="0" smtClean="0"/>
              <a:t>）</a:t>
            </a:r>
            <a:endParaRPr lang="en-US" altLang="ja-JP" sz="2800" dirty="0" smtClean="0"/>
          </a:p>
          <a:p>
            <a:pPr>
              <a:buNone/>
            </a:pPr>
            <a:r>
              <a:rPr kumimoji="1" lang="ja-JP" altLang="en-US" sz="2800" dirty="0" smtClean="0"/>
              <a:t>　　ただし、セグメント別にみると不動産業やレジャーサービス業で、首都面に比して関西のほうが健闘していることが分かる。</a:t>
            </a:r>
            <a:endParaRPr kumimoji="1" lang="en-US" altLang="ja-JP" sz="2800" dirty="0" smtClean="0"/>
          </a:p>
          <a:p>
            <a:r>
              <a:rPr lang="ja-JP" altLang="en-US" sz="2800" dirty="0" smtClean="0"/>
              <a:t>多角化では、営業収益では先行研究と概ね同一の結果となったが、営業利益で区分して多角化の動向をみると、非関連型（Ｕ型）の企業が増加している一方、京成電鉄では専業型（Ｓ型）で、本業での利益ウエイトが高いことが分かった（表</a:t>
            </a:r>
            <a:r>
              <a:rPr lang="en-US" altLang="ja-JP" sz="2800" dirty="0" smtClean="0"/>
              <a:t>-16</a:t>
            </a:r>
            <a:r>
              <a:rPr lang="ja-JP" altLang="en-US" sz="2800" dirty="0" smtClean="0"/>
              <a:t>）。</a:t>
            </a:r>
            <a:endParaRPr kumimoji="1" lang="en-US" altLang="ja-JP" sz="2800" dirty="0" smtClean="0"/>
          </a:p>
          <a:p>
            <a:endParaRPr kumimoji="1"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33</a:t>
            </a:fld>
            <a:endParaRPr lang="en-US" dirty="0"/>
          </a:p>
        </p:txBody>
      </p:sp>
      <p:sp>
        <p:nvSpPr>
          <p:cNvPr id="5" name="テキスト ボックス 4"/>
          <p:cNvSpPr txBox="1"/>
          <p:nvPr/>
        </p:nvSpPr>
        <p:spPr>
          <a:xfrm>
            <a:off x="477185" y="979452"/>
            <a:ext cx="3843580" cy="523220"/>
          </a:xfrm>
          <a:prstGeom prst="rect">
            <a:avLst/>
          </a:prstGeom>
          <a:noFill/>
        </p:spPr>
        <p:txBody>
          <a:bodyPr wrap="square" rtlCol="0">
            <a:spAutoFit/>
          </a:bodyPr>
          <a:lstStyle/>
          <a:p>
            <a:r>
              <a:rPr kumimoji="1" lang="ja-JP" altLang="en-US" sz="2800" dirty="0" smtClean="0"/>
              <a:t>（</a:t>
            </a:r>
            <a:r>
              <a:rPr kumimoji="1" lang="en-US" altLang="ja-JP" sz="2800" dirty="0" smtClean="0"/>
              <a:t>1</a:t>
            </a:r>
            <a:r>
              <a:rPr kumimoji="1" lang="ja-JP" altLang="en-US" sz="2800" dirty="0" smtClean="0"/>
              <a:t>）概況</a:t>
            </a:r>
            <a:endParaRPr kumimoji="1" lang="ja-JP" altLang="en-US" sz="2800" dirty="0"/>
          </a:p>
        </p:txBody>
      </p:sp>
    </p:spTree>
    <p:extLst>
      <p:ext uri="{BB962C8B-B14F-4D97-AF65-F5344CB8AC3E}">
        <p14:creationId xmlns:p14="http://schemas.microsoft.com/office/powerpoint/2010/main" val="3482274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8307983" y="6390489"/>
            <a:ext cx="2262158" cy="369332"/>
          </a:xfrm>
          <a:prstGeom prst="rect">
            <a:avLst/>
          </a:prstGeom>
        </p:spPr>
        <p:txBody>
          <a:bodyPr wrap="none">
            <a:spAutoFit/>
          </a:bodyPr>
          <a:lstStyle/>
          <a:p>
            <a:r>
              <a:rPr kumimoji="1" lang="ja-JP" altLang="en-US" dirty="0"/>
              <a:t>（出典）総務省統計局</a:t>
            </a:r>
          </a:p>
        </p:txBody>
      </p:sp>
      <p:pic>
        <p:nvPicPr>
          <p:cNvPr id="2" name="図 1"/>
          <p:cNvPicPr>
            <a:picLocks noChangeAspect="1"/>
          </p:cNvPicPr>
          <p:nvPr/>
        </p:nvPicPr>
        <p:blipFill>
          <a:blip r:embed="rId2"/>
          <a:stretch>
            <a:fillRect/>
          </a:stretch>
        </p:blipFill>
        <p:spPr>
          <a:xfrm>
            <a:off x="524656" y="1845033"/>
            <a:ext cx="10045485" cy="4914788"/>
          </a:xfrm>
          <a:prstGeom prst="rect">
            <a:avLst/>
          </a:prstGeom>
        </p:spPr>
      </p:pic>
      <p:sp>
        <p:nvSpPr>
          <p:cNvPr id="3" name="テキスト ボックス 2"/>
          <p:cNvSpPr txBox="1"/>
          <p:nvPr/>
        </p:nvSpPr>
        <p:spPr>
          <a:xfrm>
            <a:off x="340964" y="213817"/>
            <a:ext cx="11592732" cy="1631216"/>
          </a:xfrm>
          <a:prstGeom prst="rect">
            <a:avLst/>
          </a:prstGeom>
          <a:noFill/>
        </p:spPr>
        <p:txBody>
          <a:bodyPr wrap="square" rtlCol="0">
            <a:spAutoFit/>
          </a:bodyPr>
          <a:lstStyle/>
          <a:p>
            <a:r>
              <a:rPr kumimoji="1" lang="ja-JP" altLang="en-US" sz="2800" dirty="0" smtClean="0"/>
              <a:t>（２）人口</a:t>
            </a:r>
            <a:r>
              <a:rPr kumimoji="1" lang="ja-JP" altLang="en-US" sz="2800" dirty="0" err="1" smtClean="0"/>
              <a:t>動向動向</a:t>
            </a:r>
            <a:endParaRPr kumimoji="1" lang="en-US" altLang="ja-JP" sz="2800" dirty="0" smtClean="0"/>
          </a:p>
          <a:p>
            <a:r>
              <a:rPr kumimoji="1" lang="ja-JP" altLang="en-US" sz="2400" dirty="0" smtClean="0"/>
              <a:t>第二次世界大戦後は、東京都特別区の人口が</a:t>
            </a:r>
            <a:r>
              <a:rPr kumimoji="1" lang="en-US" altLang="ja-JP" sz="2400" dirty="0" smtClean="0"/>
              <a:t>1965</a:t>
            </a:r>
            <a:r>
              <a:rPr kumimoji="1" lang="ja-JP" altLang="en-US" sz="2400" dirty="0" smtClean="0"/>
              <a:t>年頃まで急増した。また大阪市の人口は</a:t>
            </a:r>
            <a:r>
              <a:rPr kumimoji="1" lang="en-US" altLang="ja-JP" sz="2400" dirty="0" smtClean="0"/>
              <a:t>1965</a:t>
            </a:r>
            <a:r>
              <a:rPr kumimoji="1" lang="ja-JP" altLang="en-US" sz="2400" dirty="0" smtClean="0"/>
              <a:t>年頃をからやや減少傾向に転じ、</a:t>
            </a:r>
            <a:r>
              <a:rPr kumimoji="1" lang="en-US" altLang="ja-JP" sz="2400" dirty="0" smtClean="0"/>
              <a:t>1980</a:t>
            </a:r>
            <a:r>
              <a:rPr kumimoji="1" lang="ja-JP" altLang="en-US" sz="2400" dirty="0" smtClean="0"/>
              <a:t>年には横浜市の人口が大阪市を上回るようになった（図</a:t>
            </a:r>
            <a:r>
              <a:rPr kumimoji="1" lang="en-US" altLang="ja-JP" sz="2400" dirty="0" smtClean="0"/>
              <a:t>-5</a:t>
            </a:r>
            <a:r>
              <a:rPr kumimoji="1" lang="ja-JP" altLang="en-US" sz="2400" dirty="0" smtClean="0"/>
              <a:t>）。</a:t>
            </a:r>
            <a:endParaRPr kumimoji="1" lang="ja-JP" altLang="en-US" sz="24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455254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304517"/>
            <a:ext cx="10972800" cy="536979"/>
          </a:xfrm>
        </p:spPr>
        <p:txBody>
          <a:bodyPr>
            <a:normAutofit/>
          </a:bodyPr>
          <a:lstStyle/>
          <a:p>
            <a:r>
              <a:rPr lang="ja-JP" altLang="en-US" sz="2400" dirty="0" smtClean="0"/>
              <a:t>表</a:t>
            </a:r>
            <a:r>
              <a:rPr lang="en-US" altLang="ja-JP" sz="2400" dirty="0" smtClean="0"/>
              <a:t>-14</a:t>
            </a:r>
            <a:r>
              <a:rPr lang="ja-JP" altLang="en-US" sz="2400" dirty="0" smtClean="0"/>
              <a:t>　現在の大手民鉄の営業収益の状況（</a:t>
            </a:r>
            <a:r>
              <a:rPr lang="en-US" altLang="ja-JP" sz="2400" dirty="0" smtClean="0"/>
              <a:t>2016</a:t>
            </a:r>
            <a:r>
              <a:rPr lang="ja-JP" altLang="en-US" sz="2400" dirty="0" smtClean="0"/>
              <a:t>年度）</a:t>
            </a:r>
            <a:endParaRPr kumimoji="1" lang="ja-JP" altLang="en-US" sz="2400" dirty="0"/>
          </a:p>
        </p:txBody>
      </p:sp>
      <p:sp>
        <p:nvSpPr>
          <p:cNvPr id="3" name="スライド番号プレースホルダー 2"/>
          <p:cNvSpPr>
            <a:spLocks noGrp="1"/>
          </p:cNvSpPr>
          <p:nvPr>
            <p:ph type="sldNum" sz="quarter" idx="12"/>
          </p:nvPr>
        </p:nvSpPr>
        <p:spPr/>
        <p:txBody>
          <a:bodyPr/>
          <a:lstStyle/>
          <a:p>
            <a:fld id="{D57F1E4F-1CFF-5643-939E-217C01CDF565}" type="slidenum">
              <a:rPr lang="en-US" smtClean="0"/>
              <a:pPr/>
              <a:t>35</a:t>
            </a:fld>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489" y="1797085"/>
            <a:ext cx="10178321" cy="4602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8059118" y="6393050"/>
            <a:ext cx="3115159" cy="369332"/>
          </a:xfrm>
          <a:prstGeom prst="rect">
            <a:avLst/>
          </a:prstGeom>
          <a:noFill/>
        </p:spPr>
        <p:txBody>
          <a:bodyPr wrap="square" rtlCol="0">
            <a:spAutoFit/>
          </a:bodyPr>
          <a:lstStyle/>
          <a:p>
            <a:r>
              <a:rPr kumimoji="1" lang="ja-JP" altLang="en-US" dirty="0" smtClean="0"/>
              <a:t>（出典）各社有価証券報告書</a:t>
            </a:r>
            <a:endParaRPr kumimoji="1" lang="ja-JP" altLang="en-US" dirty="0"/>
          </a:p>
        </p:txBody>
      </p:sp>
      <p:sp>
        <p:nvSpPr>
          <p:cNvPr id="4" name="テキスト ボックス 3"/>
          <p:cNvSpPr txBox="1"/>
          <p:nvPr/>
        </p:nvSpPr>
        <p:spPr>
          <a:xfrm>
            <a:off x="609600" y="67489"/>
            <a:ext cx="11352550" cy="1200329"/>
          </a:xfrm>
          <a:prstGeom prst="rect">
            <a:avLst/>
          </a:prstGeom>
          <a:noFill/>
        </p:spPr>
        <p:txBody>
          <a:bodyPr wrap="square" rtlCol="0">
            <a:spAutoFit/>
          </a:bodyPr>
          <a:lstStyle/>
          <a:p>
            <a:r>
              <a:rPr kumimoji="1" lang="ja-JP" altLang="en-US" sz="2400" dirty="0" smtClean="0"/>
              <a:t>セグメント情報によれば、営業収益合計での関西のウエイトは関東の</a:t>
            </a:r>
            <a:r>
              <a:rPr kumimoji="1" lang="en-US" altLang="ja-JP" sz="2400" dirty="0" smtClean="0"/>
              <a:t>62.4</a:t>
            </a:r>
            <a:r>
              <a:rPr kumimoji="1" lang="ja-JP" altLang="en-US" sz="2400" dirty="0" smtClean="0"/>
              <a:t>％。運輸業のウエイトも概ね同じだが、レジャー・サービス業では、関西のほうが高く（</a:t>
            </a:r>
            <a:r>
              <a:rPr kumimoji="1" lang="en-US" altLang="ja-JP" sz="2400" dirty="0" smtClean="0"/>
              <a:t>1.3</a:t>
            </a:r>
            <a:r>
              <a:rPr kumimoji="1" lang="ja-JP" altLang="en-US" sz="2400" dirty="0" smtClean="0"/>
              <a:t>倍）、不動産は概ね互角であった。</a:t>
            </a:r>
            <a:endParaRPr kumimoji="1" lang="ja-JP" altLang="en-US" sz="2400" dirty="0"/>
          </a:p>
        </p:txBody>
      </p:sp>
    </p:spTree>
    <p:extLst>
      <p:ext uri="{BB962C8B-B14F-4D97-AF65-F5344CB8AC3E}">
        <p14:creationId xmlns:p14="http://schemas.microsoft.com/office/powerpoint/2010/main" val="37944177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289154"/>
            <a:ext cx="10972800" cy="614597"/>
          </a:xfrm>
        </p:spPr>
        <p:txBody>
          <a:bodyPr>
            <a:normAutofit/>
          </a:bodyPr>
          <a:lstStyle/>
          <a:p>
            <a:r>
              <a:rPr lang="ja-JP" altLang="en-US" sz="2400" dirty="0" smtClean="0"/>
              <a:t>表</a:t>
            </a:r>
            <a:r>
              <a:rPr lang="en-US" altLang="ja-JP" sz="2400" dirty="0" smtClean="0"/>
              <a:t>-15</a:t>
            </a:r>
            <a:r>
              <a:rPr lang="ja-JP" altLang="en-US" sz="2400" dirty="0" smtClean="0"/>
              <a:t>　現在</a:t>
            </a:r>
            <a:r>
              <a:rPr lang="ja-JP" altLang="en-US" sz="2400" dirty="0"/>
              <a:t>の大手民</a:t>
            </a:r>
            <a:r>
              <a:rPr lang="ja-JP" altLang="en-US" sz="2400" dirty="0" smtClean="0"/>
              <a:t>鉄の営業利益の状況（</a:t>
            </a:r>
            <a:r>
              <a:rPr lang="en-US" altLang="ja-JP" sz="2400" dirty="0" smtClean="0"/>
              <a:t>2016</a:t>
            </a:r>
            <a:r>
              <a:rPr lang="ja-JP" altLang="en-US" sz="2400" dirty="0"/>
              <a:t>年度）</a:t>
            </a:r>
            <a:endParaRPr kumimoji="1" lang="ja-JP" altLang="en-US" sz="2400" dirty="0"/>
          </a:p>
        </p:txBody>
      </p:sp>
      <p:sp>
        <p:nvSpPr>
          <p:cNvPr id="3" name="スライド番号プレースホルダー 2"/>
          <p:cNvSpPr>
            <a:spLocks noGrp="1"/>
          </p:cNvSpPr>
          <p:nvPr>
            <p:ph type="sldNum" sz="quarter" idx="12"/>
          </p:nvPr>
        </p:nvSpPr>
        <p:spPr/>
        <p:txBody>
          <a:bodyPr/>
          <a:lstStyle/>
          <a:p>
            <a:fld id="{D57F1E4F-1CFF-5643-939E-217C01CDF565}" type="slidenum">
              <a:rPr lang="en-US" smtClean="0"/>
              <a:pPr/>
              <a:t>36</a:t>
            </a:fld>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515" y="1744265"/>
            <a:ext cx="10842885" cy="4630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8059118" y="6393050"/>
            <a:ext cx="3115159" cy="369332"/>
          </a:xfrm>
          <a:prstGeom prst="rect">
            <a:avLst/>
          </a:prstGeom>
          <a:noFill/>
        </p:spPr>
        <p:txBody>
          <a:bodyPr wrap="square" rtlCol="0">
            <a:spAutoFit/>
          </a:bodyPr>
          <a:lstStyle/>
          <a:p>
            <a:r>
              <a:rPr kumimoji="1" lang="ja-JP" altLang="en-US" dirty="0" smtClean="0"/>
              <a:t>（出典）各社有価証券報告書</a:t>
            </a:r>
            <a:endParaRPr kumimoji="1" lang="ja-JP" altLang="en-US" dirty="0"/>
          </a:p>
        </p:txBody>
      </p:sp>
      <p:sp>
        <p:nvSpPr>
          <p:cNvPr id="4" name="テキスト ボックス 3"/>
          <p:cNvSpPr txBox="1"/>
          <p:nvPr/>
        </p:nvSpPr>
        <p:spPr>
          <a:xfrm>
            <a:off x="404733" y="179882"/>
            <a:ext cx="11512447" cy="830997"/>
          </a:xfrm>
          <a:prstGeom prst="rect">
            <a:avLst/>
          </a:prstGeom>
          <a:noFill/>
        </p:spPr>
        <p:txBody>
          <a:bodyPr wrap="square" rtlCol="0">
            <a:spAutoFit/>
          </a:bodyPr>
          <a:lstStyle/>
          <a:p>
            <a:r>
              <a:rPr kumimoji="1" lang="ja-JP" altLang="en-US" sz="2400" dirty="0" smtClean="0"/>
              <a:t>同様に営業利益合計では、関西のウエイトは関東の</a:t>
            </a:r>
            <a:r>
              <a:rPr kumimoji="1" lang="en-US" altLang="ja-JP" sz="2400" dirty="0" smtClean="0"/>
              <a:t>59.2</a:t>
            </a:r>
            <a:r>
              <a:rPr kumimoji="1" lang="ja-JP" altLang="en-US" sz="2400" dirty="0" smtClean="0"/>
              <a:t>％。運輸業では</a:t>
            </a:r>
            <a:r>
              <a:rPr kumimoji="1" lang="en-US" altLang="ja-JP" sz="2400" dirty="0" smtClean="0"/>
              <a:t>54.2</a:t>
            </a:r>
            <a:r>
              <a:rPr kumimoji="1" lang="ja-JP" altLang="en-US" sz="2400" dirty="0" smtClean="0"/>
              <a:t>％の水準であるが、不動産（</a:t>
            </a:r>
            <a:r>
              <a:rPr kumimoji="1" lang="en-US" altLang="ja-JP" sz="2400" dirty="0" smtClean="0"/>
              <a:t>81.5</a:t>
            </a:r>
            <a:r>
              <a:rPr kumimoji="1" lang="ja-JP" altLang="en-US" sz="2400" dirty="0" smtClean="0"/>
              <a:t>％）、レジャーサービス業（</a:t>
            </a:r>
            <a:r>
              <a:rPr kumimoji="1" lang="en-US" altLang="ja-JP" sz="2400" dirty="0" smtClean="0"/>
              <a:t>72.4</a:t>
            </a:r>
            <a:r>
              <a:rPr kumimoji="1" lang="ja-JP" altLang="en-US" sz="2400" dirty="0" smtClean="0"/>
              <a:t>％）で、関西が比較的健闘している。</a:t>
            </a:r>
            <a:endParaRPr kumimoji="1" lang="ja-JP" altLang="en-US" sz="2400" dirty="0"/>
          </a:p>
        </p:txBody>
      </p:sp>
    </p:spTree>
    <p:extLst>
      <p:ext uri="{BB962C8B-B14F-4D97-AF65-F5344CB8AC3E}">
        <p14:creationId xmlns:p14="http://schemas.microsoft.com/office/powerpoint/2010/main" val="1035967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4688" y="1039135"/>
            <a:ext cx="10972800" cy="515776"/>
          </a:xfrm>
        </p:spPr>
        <p:txBody>
          <a:bodyPr>
            <a:noAutofit/>
          </a:bodyPr>
          <a:lstStyle/>
          <a:p>
            <a:r>
              <a:rPr lang="ja-JP" altLang="en-US" sz="2400" dirty="0" smtClean="0"/>
              <a:t>表</a:t>
            </a:r>
            <a:r>
              <a:rPr lang="en-US" altLang="ja-JP" sz="2400" dirty="0" smtClean="0"/>
              <a:t>-16</a:t>
            </a:r>
            <a:r>
              <a:rPr lang="ja-JP" altLang="en-US" sz="2400" dirty="0"/>
              <a:t>　大手民鉄の多角化の分析結果</a:t>
            </a:r>
            <a:r>
              <a:rPr lang="ja-JP" altLang="en-US" sz="2400" dirty="0" smtClean="0"/>
              <a:t>（現在）</a:t>
            </a:r>
            <a:endParaRPr kumimoji="1" lang="ja-JP" altLang="en-US" sz="2400" dirty="0"/>
          </a:p>
        </p:txBody>
      </p:sp>
      <p:sp>
        <p:nvSpPr>
          <p:cNvPr id="3" name="スライド番号プレースホルダー 2"/>
          <p:cNvSpPr>
            <a:spLocks noGrp="1"/>
          </p:cNvSpPr>
          <p:nvPr>
            <p:ph type="sldNum" sz="quarter" idx="12"/>
          </p:nvPr>
        </p:nvSpPr>
        <p:spPr/>
        <p:txBody>
          <a:bodyPr/>
          <a:lstStyle/>
          <a:p>
            <a:fld id="{D57F1E4F-1CFF-5643-939E-217C01CDF565}" type="slidenum">
              <a:rPr lang="en-US" smtClean="0"/>
              <a:pPr/>
              <a:t>37</a:t>
            </a:fld>
            <a:endParaRPr lang="en-US" dirty="0"/>
          </a:p>
        </p:txBody>
      </p:sp>
      <p:sp>
        <p:nvSpPr>
          <p:cNvPr id="4" name="テキスト ボックス 3"/>
          <p:cNvSpPr txBox="1"/>
          <p:nvPr/>
        </p:nvSpPr>
        <p:spPr>
          <a:xfrm>
            <a:off x="1239187" y="122981"/>
            <a:ext cx="9608695" cy="923330"/>
          </a:xfrm>
          <a:prstGeom prst="rect">
            <a:avLst/>
          </a:prstGeom>
          <a:noFill/>
        </p:spPr>
        <p:txBody>
          <a:bodyPr wrap="square" rtlCol="0">
            <a:spAutoFit/>
          </a:bodyPr>
          <a:lstStyle/>
          <a:p>
            <a:r>
              <a:rPr kumimoji="1" lang="ja-JP" altLang="en-US" dirty="0" smtClean="0"/>
              <a:t>多角化分類においては、営業収益で見ると先行研究と概ね同様の結果となったが、営業利益で区分してみると、Ｒ（関連）型企業からＵ（非関連）型へのシフトしている企業（近鉄、東武、小田急、京急）が見られた。また京成では本業で利益確保している（表</a:t>
            </a:r>
            <a:r>
              <a:rPr kumimoji="1" lang="en-US" altLang="ja-JP" dirty="0" smtClean="0"/>
              <a:t>-16</a:t>
            </a:r>
            <a:r>
              <a:rPr kumimoji="1" lang="ja-JP" altLang="en-US" dirty="0" smtClean="0"/>
              <a:t>）。</a:t>
            </a:r>
            <a:endParaRPr kumimoji="1" lang="ja-JP" altLang="en-US" dirty="0"/>
          </a:p>
        </p:txBody>
      </p:sp>
      <p:pic>
        <p:nvPicPr>
          <p:cNvPr id="2050" name="Picture 2"/>
          <p:cNvPicPr>
            <a:picLocks noChangeAspect="1" noChangeArrowheads="1"/>
          </p:cNvPicPr>
          <p:nvPr/>
        </p:nvPicPr>
        <p:blipFill>
          <a:blip r:embed="rId2"/>
          <a:srcRect/>
          <a:stretch>
            <a:fillRect/>
          </a:stretch>
        </p:blipFill>
        <p:spPr bwMode="auto">
          <a:xfrm>
            <a:off x="950495" y="1467853"/>
            <a:ext cx="10034337" cy="5149515"/>
          </a:xfrm>
          <a:prstGeom prst="rect">
            <a:avLst/>
          </a:prstGeom>
          <a:noFill/>
          <a:ln w="9525">
            <a:noFill/>
            <a:miter lim="800000"/>
            <a:headEnd/>
            <a:tailEnd/>
          </a:ln>
          <a:effectLst/>
        </p:spPr>
      </p:pic>
    </p:spTree>
    <p:extLst>
      <p:ext uri="{BB962C8B-B14F-4D97-AF65-F5344CB8AC3E}">
        <p14:creationId xmlns:p14="http://schemas.microsoft.com/office/powerpoint/2010/main" val="11726743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3979" y="1044586"/>
            <a:ext cx="10972800" cy="531478"/>
          </a:xfrm>
        </p:spPr>
        <p:txBody>
          <a:bodyPr>
            <a:normAutofit/>
          </a:bodyPr>
          <a:lstStyle/>
          <a:p>
            <a:r>
              <a:rPr kumimoji="1" lang="ja-JP" altLang="en-US" sz="2800" dirty="0" smtClean="0"/>
              <a:t>表</a:t>
            </a:r>
            <a:r>
              <a:rPr kumimoji="1" lang="en-US" altLang="ja-JP" sz="2800" dirty="0" smtClean="0"/>
              <a:t>-17</a:t>
            </a:r>
            <a:r>
              <a:rPr kumimoji="1" lang="ja-JP" altLang="en-US" sz="2800" dirty="0" smtClean="0"/>
              <a:t>　</a:t>
            </a:r>
            <a:r>
              <a:rPr lang="ja-JP" altLang="en-US" sz="2800" dirty="0" smtClean="0"/>
              <a:t>現在の大手民鉄の営業利益率の状況（</a:t>
            </a:r>
            <a:r>
              <a:rPr lang="en-US" altLang="ja-JP" sz="2800" dirty="0" smtClean="0"/>
              <a:t>2016</a:t>
            </a:r>
            <a:r>
              <a:rPr lang="ja-JP" altLang="en-US" sz="2800" dirty="0" smtClean="0"/>
              <a:t>年度）</a:t>
            </a:r>
            <a:endParaRPr kumimoji="1" lang="ja-JP" altLang="en-US" sz="28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38</a:t>
            </a:fld>
            <a:endParaRPr lang="en-US" dirty="0"/>
          </a:p>
        </p:txBody>
      </p:sp>
      <p:sp>
        <p:nvSpPr>
          <p:cNvPr id="3" name="テキスト ボックス 2"/>
          <p:cNvSpPr txBox="1"/>
          <p:nvPr/>
        </p:nvSpPr>
        <p:spPr>
          <a:xfrm>
            <a:off x="753979" y="194872"/>
            <a:ext cx="10698506" cy="830997"/>
          </a:xfrm>
          <a:prstGeom prst="rect">
            <a:avLst/>
          </a:prstGeom>
          <a:noFill/>
        </p:spPr>
        <p:txBody>
          <a:bodyPr wrap="square" rtlCol="0">
            <a:spAutoFit/>
          </a:bodyPr>
          <a:lstStyle/>
          <a:p>
            <a:r>
              <a:rPr kumimoji="1" lang="ja-JP" altLang="en-US" sz="2400" dirty="0" smtClean="0"/>
              <a:t>営業利益率では、関東の</a:t>
            </a:r>
            <a:r>
              <a:rPr kumimoji="1" lang="ja-JP" altLang="en-US" sz="2400" dirty="0"/>
              <a:t>方</a:t>
            </a:r>
            <a:r>
              <a:rPr kumimoji="1" lang="ja-JP" altLang="en-US" sz="2400" dirty="0" smtClean="0"/>
              <a:t>が総じて若干高い水準にあるが、戦前に比べると利益水準は低い。</a:t>
            </a:r>
            <a:endParaRPr kumimoji="1" lang="en-US" altLang="ja-JP" sz="24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979" y="1631709"/>
            <a:ext cx="10363200" cy="505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03795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608765"/>
          </a:xfrm>
        </p:spPr>
        <p:txBody>
          <a:bodyPr>
            <a:normAutofit/>
          </a:bodyPr>
          <a:lstStyle/>
          <a:p>
            <a:pPr algn="l"/>
            <a:r>
              <a:rPr lang="ja-JP" altLang="en-US" sz="2800" dirty="0" smtClean="0">
                <a:latin typeface="+mn-ea"/>
              </a:rPr>
              <a:t>（</a:t>
            </a:r>
            <a:r>
              <a:rPr lang="en-US" altLang="ja-JP" sz="2800" dirty="0" smtClean="0">
                <a:latin typeface="+mn-ea"/>
              </a:rPr>
              <a:t>3</a:t>
            </a:r>
            <a:r>
              <a:rPr lang="ja-JP" altLang="en-US" sz="2800" dirty="0" smtClean="0">
                <a:latin typeface="+mn-ea"/>
              </a:rPr>
              <a:t>）最近時点での大手</a:t>
            </a:r>
            <a:r>
              <a:rPr lang="ja-JP" altLang="en-US" sz="2800" dirty="0">
                <a:latin typeface="+mn-ea"/>
              </a:rPr>
              <a:t>民鉄各社の成長</a:t>
            </a:r>
            <a:r>
              <a:rPr lang="ja-JP" altLang="en-US" sz="2800" dirty="0" smtClean="0">
                <a:latin typeface="+mn-ea"/>
              </a:rPr>
              <a:t>状況（表</a:t>
            </a:r>
            <a:r>
              <a:rPr lang="en-US" altLang="ja-JP" sz="2800" dirty="0" smtClean="0">
                <a:latin typeface="+mn-ea"/>
              </a:rPr>
              <a:t>-18,19</a:t>
            </a:r>
            <a:r>
              <a:rPr lang="ja-JP" altLang="en-US" sz="2800" dirty="0" smtClean="0">
                <a:latin typeface="+mn-ea"/>
              </a:rPr>
              <a:t>）</a:t>
            </a:r>
            <a:endParaRPr kumimoji="1" lang="ja-JP" altLang="en-US" sz="2800" dirty="0"/>
          </a:p>
        </p:txBody>
      </p:sp>
      <p:sp>
        <p:nvSpPr>
          <p:cNvPr id="3" name="コンテンツ プレースホルダー 2"/>
          <p:cNvSpPr>
            <a:spLocks noGrp="1"/>
          </p:cNvSpPr>
          <p:nvPr>
            <p:ph idx="1"/>
          </p:nvPr>
        </p:nvSpPr>
        <p:spPr>
          <a:xfrm>
            <a:off x="609600" y="1146875"/>
            <a:ext cx="10972800" cy="4979289"/>
          </a:xfrm>
        </p:spPr>
        <p:txBody>
          <a:bodyPr>
            <a:normAutofit/>
          </a:bodyPr>
          <a:lstStyle/>
          <a:p>
            <a:r>
              <a:rPr lang="ja-JP" altLang="en-US" sz="2800" dirty="0" smtClean="0"/>
              <a:t>私鉄</a:t>
            </a:r>
            <a:r>
              <a:rPr lang="ja-JP" altLang="en-US" sz="2800" dirty="0"/>
              <a:t>各社</a:t>
            </a:r>
            <a:r>
              <a:rPr lang="ja-JP" altLang="en-US" sz="2800" dirty="0" smtClean="0"/>
              <a:t>の最近</a:t>
            </a:r>
            <a:r>
              <a:rPr lang="en-US" altLang="ja-JP" sz="2800" dirty="0" smtClean="0"/>
              <a:t>10</a:t>
            </a:r>
            <a:r>
              <a:rPr lang="ja-JP" altLang="en-US" sz="2800" dirty="0" smtClean="0"/>
              <a:t>年間（</a:t>
            </a:r>
            <a:r>
              <a:rPr lang="en-US" altLang="ja-JP" sz="2800" dirty="0" smtClean="0"/>
              <a:t>2006-2016</a:t>
            </a:r>
            <a:r>
              <a:rPr lang="ja-JP" altLang="en-US" sz="2800" dirty="0" smtClean="0"/>
              <a:t>年度）の成長</a:t>
            </a:r>
            <a:r>
              <a:rPr lang="ja-JP" altLang="en-US" sz="2800" dirty="0"/>
              <a:t>状況</a:t>
            </a:r>
            <a:r>
              <a:rPr lang="ja-JP" altLang="en-US" sz="2800" dirty="0" smtClean="0"/>
              <a:t>を、営業収益面みると、関西５社では、</a:t>
            </a:r>
            <a:r>
              <a:rPr lang="en-US" altLang="ja-JP" sz="2800" dirty="0" smtClean="0"/>
              <a:t>16.2</a:t>
            </a:r>
            <a:r>
              <a:rPr lang="ja-JP" altLang="en-US" sz="2800" dirty="0" smtClean="0"/>
              <a:t>％増加しているが、関東８社では、</a:t>
            </a:r>
            <a:r>
              <a:rPr lang="en-US" altLang="ja-JP" sz="2800" dirty="0" smtClean="0"/>
              <a:t>14.9</a:t>
            </a:r>
            <a:r>
              <a:rPr lang="ja-JP" altLang="en-US" sz="2800" dirty="0" smtClean="0"/>
              <a:t>％減少してる。関西では、不動産やレジャーサービスでの増加が目立つ。逆に関東ではレジャーサービス業や建設業でのマイナスが目立つ。</a:t>
            </a:r>
            <a:endParaRPr lang="en-US" altLang="ja-JP" sz="2800" dirty="0" smtClean="0"/>
          </a:p>
          <a:p>
            <a:r>
              <a:rPr lang="ja-JP" altLang="en-US" sz="2800" dirty="0"/>
              <a:t>営業利益</a:t>
            </a:r>
            <a:r>
              <a:rPr lang="ja-JP" altLang="en-US" sz="2800" dirty="0" smtClean="0"/>
              <a:t>でみると、関西、首都圏とも</a:t>
            </a:r>
            <a:r>
              <a:rPr lang="en-US" altLang="ja-JP" sz="2800" dirty="0" smtClean="0"/>
              <a:t>10</a:t>
            </a:r>
            <a:r>
              <a:rPr lang="ja-JP" altLang="en-US" sz="2800" dirty="0" smtClean="0"/>
              <a:t>％台の伸び率で概ね同じであるが、運輸業で、関西がマイナスなのに比して、関東では</a:t>
            </a:r>
            <a:r>
              <a:rPr lang="en-US" altLang="ja-JP" sz="2800" dirty="0" smtClean="0"/>
              <a:t>9</a:t>
            </a:r>
            <a:r>
              <a:rPr lang="ja-JP" altLang="en-US" sz="2800" dirty="0" smtClean="0"/>
              <a:t>％のプラスとなっている。</a:t>
            </a:r>
            <a:endParaRPr lang="en-US" altLang="ja-JP" sz="2800" dirty="0" smtClean="0"/>
          </a:p>
          <a:p>
            <a:r>
              <a:rPr lang="ja-JP" altLang="en-US" sz="2800" dirty="0" smtClean="0"/>
              <a:t>関連事業では、関西の伸びの方が関東の伸びよりもいづれの分野においても高くなっており、関西においては多角化事業で、利益の成長を確保していることが分かった。</a:t>
            </a:r>
            <a:endParaRPr lang="en-US" altLang="ja-JP" sz="2800" dirty="0" smtClean="0"/>
          </a:p>
          <a:p>
            <a:endParaRPr lang="en-US" altLang="ja-JP" sz="28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3502681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763748"/>
          </a:xfrm>
        </p:spPr>
        <p:txBody>
          <a:bodyPr>
            <a:normAutofit/>
          </a:bodyPr>
          <a:lstStyle/>
          <a:p>
            <a:pPr algn="l"/>
            <a:r>
              <a:rPr kumimoji="1" lang="ja-JP" altLang="en-US" sz="2800" dirty="0" smtClean="0"/>
              <a:t>２．先行研究</a:t>
            </a:r>
            <a:endParaRPr kumimoji="1" lang="ja-JP" altLang="en-US" sz="2800" dirty="0"/>
          </a:p>
        </p:txBody>
      </p:sp>
      <p:sp>
        <p:nvSpPr>
          <p:cNvPr id="3" name="コンテンツ プレースホルダ 2"/>
          <p:cNvSpPr>
            <a:spLocks noGrp="1"/>
          </p:cNvSpPr>
          <p:nvPr>
            <p:ph idx="1"/>
          </p:nvPr>
        </p:nvSpPr>
        <p:spPr>
          <a:xfrm>
            <a:off x="201479" y="1239865"/>
            <a:ext cx="11608230" cy="5315918"/>
          </a:xfrm>
        </p:spPr>
        <p:txBody>
          <a:bodyPr>
            <a:normAutofit/>
          </a:bodyPr>
          <a:lstStyle/>
          <a:p>
            <a:pPr marL="0" indent="0">
              <a:buNone/>
            </a:pPr>
            <a:r>
              <a:rPr kumimoji="1" lang="en-US" altLang="ja-JP" sz="2800" dirty="0" smtClean="0"/>
              <a:t>(1)</a:t>
            </a:r>
            <a:r>
              <a:rPr kumimoji="1" lang="ja-JP" altLang="en-US" sz="2800" dirty="0" smtClean="0"/>
              <a:t>第二次世界大戦前の鉄道会社の成長状況</a:t>
            </a:r>
            <a:endParaRPr kumimoji="1" lang="en-US" altLang="ja-JP" sz="2800" dirty="0" smtClean="0"/>
          </a:p>
          <a:p>
            <a:pPr marL="0" indent="0">
              <a:buNone/>
            </a:pPr>
            <a:r>
              <a:rPr kumimoji="1" lang="ja-JP" altLang="en-US" sz="2800" dirty="0" smtClean="0"/>
              <a:t>中西</a:t>
            </a:r>
            <a:r>
              <a:rPr kumimoji="1" lang="en-US" altLang="ja-JP" sz="2800" dirty="0" smtClean="0"/>
              <a:t>(1979)</a:t>
            </a:r>
            <a:r>
              <a:rPr kumimoji="1" lang="ja-JP" altLang="en-US" sz="2800" dirty="0" smtClean="0"/>
              <a:t>は、都市交通の近代化過程を</a:t>
            </a:r>
            <a:r>
              <a:rPr kumimoji="1" lang="en-US" altLang="ja-JP" sz="2800" dirty="0" smtClean="0"/>
              <a:t/>
            </a:r>
            <a:br>
              <a:rPr kumimoji="1" lang="en-US" altLang="ja-JP" sz="2800" dirty="0" smtClean="0"/>
            </a:br>
            <a:r>
              <a:rPr lang="ja-JP" altLang="en-US" sz="2800" dirty="0" smtClean="0"/>
              <a:t>電気</a:t>
            </a:r>
            <a:r>
              <a:rPr lang="ja-JP" altLang="en-US" sz="2800" dirty="0"/>
              <a:t>鉄道</a:t>
            </a:r>
            <a:r>
              <a:rPr lang="ja-JP" altLang="en-US" sz="2800" dirty="0" smtClean="0"/>
              <a:t>の過渡期・創設期</a:t>
            </a:r>
            <a:r>
              <a:rPr lang="ja-JP" altLang="en-US" sz="2800" dirty="0"/>
              <a:t>（</a:t>
            </a:r>
            <a:r>
              <a:rPr lang="ja-JP" altLang="en-US" sz="2800" dirty="0" smtClean="0"/>
              <a:t>明治</a:t>
            </a:r>
            <a:r>
              <a:rPr lang="en-US" altLang="ja-JP" sz="2800" dirty="0" smtClean="0"/>
              <a:t>20</a:t>
            </a:r>
            <a:r>
              <a:rPr lang="ja-JP" altLang="en-US" sz="2800" dirty="0" smtClean="0"/>
              <a:t>年代迄）を経て、</a:t>
            </a:r>
            <a:endParaRPr lang="en-US" altLang="ja-JP" sz="2800" dirty="0"/>
          </a:p>
          <a:p>
            <a:pPr marL="0" indent="0">
              <a:buNone/>
            </a:pPr>
            <a:r>
              <a:rPr lang="ja-JP" altLang="en-US" sz="2800" dirty="0" smtClean="0"/>
              <a:t>　第</a:t>
            </a:r>
            <a:r>
              <a:rPr lang="en-US" altLang="ja-JP" sz="2800" dirty="0" smtClean="0"/>
              <a:t>1</a:t>
            </a:r>
            <a:r>
              <a:rPr lang="ja-JP" altLang="en-US" sz="2800" dirty="0" smtClean="0"/>
              <a:t>段階：電気鉄道の成立＝都市内路面鉄道の形成期（明治</a:t>
            </a:r>
            <a:r>
              <a:rPr lang="en-US" altLang="ja-JP" sz="2800" dirty="0" smtClean="0"/>
              <a:t>30-40</a:t>
            </a:r>
            <a:r>
              <a:rPr lang="ja-JP" altLang="en-US" sz="2800" dirty="0" smtClean="0"/>
              <a:t>年代）</a:t>
            </a:r>
            <a:endParaRPr lang="en-US" altLang="ja-JP" sz="2800" dirty="0" smtClean="0"/>
          </a:p>
          <a:p>
            <a:pPr marL="0" indent="0">
              <a:buNone/>
            </a:pPr>
            <a:r>
              <a:rPr lang="ja-JP" altLang="en-US" sz="2800" dirty="0" smtClean="0"/>
              <a:t>　第</a:t>
            </a:r>
            <a:r>
              <a:rPr lang="en-US" altLang="ja-JP" sz="2800" dirty="0" smtClean="0"/>
              <a:t>2</a:t>
            </a:r>
            <a:r>
              <a:rPr lang="ja-JP" altLang="en-US" sz="2800" dirty="0" smtClean="0"/>
              <a:t>段階：電気鉄道の確立</a:t>
            </a:r>
            <a:r>
              <a:rPr lang="en-US" altLang="ja-JP" sz="2800" dirty="0" smtClean="0"/>
              <a:t>=</a:t>
            </a:r>
            <a:r>
              <a:rPr lang="ja-JP" altLang="en-US" sz="2800" dirty="0" smtClean="0"/>
              <a:t>郊外電気鉄道の形成期（明治末・大正）</a:t>
            </a:r>
            <a:endParaRPr lang="en-US" altLang="ja-JP" sz="2800" dirty="0" smtClean="0"/>
          </a:p>
          <a:p>
            <a:pPr marL="0" indent="0">
              <a:buNone/>
            </a:pPr>
            <a:r>
              <a:rPr lang="ja-JP" altLang="en-US" sz="2800" dirty="0" smtClean="0"/>
              <a:t>　第</a:t>
            </a:r>
            <a:r>
              <a:rPr lang="en-US" altLang="ja-JP" sz="2800" dirty="0" smtClean="0"/>
              <a:t>3</a:t>
            </a:r>
            <a:r>
              <a:rPr lang="ja-JP" altLang="en-US" sz="2800" dirty="0" smtClean="0"/>
              <a:t>段階：地下高速鉄道出現（昭和初期）</a:t>
            </a:r>
            <a:endParaRPr lang="en-US" altLang="ja-JP" sz="2800" dirty="0" smtClean="0"/>
          </a:p>
          <a:p>
            <a:pPr marL="0" indent="0">
              <a:buNone/>
            </a:pPr>
            <a:r>
              <a:rPr kumimoji="1" lang="ja-JP" altLang="en-US" sz="2800" dirty="0" smtClean="0"/>
              <a:t>に分類している。</a:t>
            </a:r>
            <a:endParaRPr kumimoji="1" lang="en-US" altLang="ja-JP" sz="2800" dirty="0" smtClean="0"/>
          </a:p>
          <a:p>
            <a:pPr marL="0" indent="0">
              <a:buNone/>
            </a:pPr>
            <a:endParaRPr kumimoji="1" lang="en-US" altLang="ja-JP" sz="2800" dirty="0" smtClean="0"/>
          </a:p>
          <a:p>
            <a:pPr marL="0" indent="0">
              <a:buNone/>
            </a:pPr>
            <a:r>
              <a:rPr lang="ja-JP" altLang="en-US" sz="2800" dirty="0" smtClean="0"/>
              <a:t>そして関西型（京浜急行を含む）と関東型に分類している。</a:t>
            </a:r>
            <a:endParaRPr kumimoji="1" lang="en-US" altLang="ja-JP" sz="2800" dirty="0" smtClean="0"/>
          </a:p>
          <a:p>
            <a:pPr marL="0" indent="0">
              <a:buNone/>
            </a:pPr>
            <a:endParaRPr kumimoji="1" lang="en-US" altLang="ja-JP" sz="2800" dirty="0" smtClean="0"/>
          </a:p>
          <a:p>
            <a:pPr marL="0" indent="0">
              <a:buNone/>
            </a:pPr>
            <a:endParaRPr lang="en-US" altLang="ja-JP" dirty="0"/>
          </a:p>
          <a:p>
            <a:pPr marL="0" indent="0">
              <a:buNone/>
            </a:pPr>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3585" y="1320389"/>
            <a:ext cx="10972800" cy="478432"/>
          </a:xfrm>
        </p:spPr>
        <p:txBody>
          <a:bodyPr>
            <a:normAutofit/>
          </a:bodyPr>
          <a:lstStyle/>
          <a:p>
            <a:r>
              <a:rPr kumimoji="1" lang="ja-JP" altLang="en-US" sz="2000" dirty="0" smtClean="0"/>
              <a:t>表</a:t>
            </a:r>
            <a:r>
              <a:rPr kumimoji="1" lang="en-US" altLang="ja-JP" sz="2000" dirty="0" smtClean="0"/>
              <a:t>-18</a:t>
            </a:r>
            <a:r>
              <a:rPr kumimoji="1" lang="ja-JP" altLang="en-US" sz="2000" dirty="0" smtClean="0"/>
              <a:t>　大手民鉄の直近１０年間の成長状況（営業収益の伸び率）</a:t>
            </a:r>
            <a:endParaRPr kumimoji="1" lang="ja-JP" altLang="en-US" sz="2000" dirty="0"/>
          </a:p>
        </p:txBody>
      </p:sp>
      <p:sp>
        <p:nvSpPr>
          <p:cNvPr id="3" name="スライド番号プレースホルダー 2"/>
          <p:cNvSpPr>
            <a:spLocks noGrp="1"/>
          </p:cNvSpPr>
          <p:nvPr>
            <p:ph type="sldNum" sz="quarter" idx="12"/>
          </p:nvPr>
        </p:nvSpPr>
        <p:spPr/>
        <p:txBody>
          <a:bodyPr/>
          <a:lstStyle/>
          <a:p>
            <a:fld id="{D57F1E4F-1CFF-5643-939E-217C01CDF565}" type="slidenum">
              <a:rPr lang="en-US" smtClean="0"/>
              <a:pPr/>
              <a:t>40</a:t>
            </a:fld>
            <a:endParaRPr lang="en-US" dirty="0"/>
          </a:p>
        </p:txBody>
      </p:sp>
      <p:sp>
        <p:nvSpPr>
          <p:cNvPr id="5" name="テキスト ボックス 4"/>
          <p:cNvSpPr txBox="1"/>
          <p:nvPr/>
        </p:nvSpPr>
        <p:spPr>
          <a:xfrm>
            <a:off x="7981626" y="6480918"/>
            <a:ext cx="3115159" cy="369332"/>
          </a:xfrm>
          <a:prstGeom prst="rect">
            <a:avLst/>
          </a:prstGeom>
          <a:noFill/>
        </p:spPr>
        <p:txBody>
          <a:bodyPr wrap="square" rtlCol="0">
            <a:spAutoFit/>
          </a:bodyPr>
          <a:lstStyle/>
          <a:p>
            <a:r>
              <a:rPr kumimoji="1" lang="ja-JP" altLang="en-US" dirty="0" smtClean="0"/>
              <a:t>（出典）各社有価証券報告書</a:t>
            </a:r>
            <a:endParaRPr kumimoji="1" lang="ja-JP" alt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585" y="1680931"/>
            <a:ext cx="10363200" cy="478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344774" y="179882"/>
            <a:ext cx="11587396" cy="1015663"/>
          </a:xfrm>
          <a:prstGeom prst="rect">
            <a:avLst/>
          </a:prstGeom>
          <a:noFill/>
        </p:spPr>
        <p:txBody>
          <a:bodyPr wrap="square" rtlCol="0">
            <a:spAutoFit/>
          </a:bodyPr>
          <a:lstStyle/>
          <a:p>
            <a:r>
              <a:rPr kumimoji="1" lang="ja-JP" altLang="en-US" sz="2000" dirty="0" smtClean="0"/>
              <a:t>営業収益の伸び率をみると、運輸業では、関西、関東ともマイナスであるものの、営業収益合計では、関西がプラス（＋</a:t>
            </a:r>
            <a:r>
              <a:rPr kumimoji="1" lang="en-US" altLang="ja-JP" sz="2000" dirty="0" smtClean="0"/>
              <a:t>16.2</a:t>
            </a:r>
            <a:r>
              <a:rPr kumimoji="1" lang="ja-JP" altLang="en-US" sz="2000" dirty="0" smtClean="0"/>
              <a:t>％）なのに比して関東がマイナス（</a:t>
            </a:r>
            <a:r>
              <a:rPr kumimoji="1" lang="en-US" altLang="ja-JP" sz="2000" dirty="0" smtClean="0"/>
              <a:t>-14.9</a:t>
            </a:r>
            <a:r>
              <a:rPr kumimoji="1" lang="ja-JP" altLang="en-US" sz="2000" dirty="0" smtClean="0"/>
              <a:t>％）と明暗が分かれた。関西ではレジャーサービス、不動産などが高い伸びとなった。</a:t>
            </a:r>
            <a:endParaRPr kumimoji="1" lang="ja-JP" altLang="en-US" sz="2000" dirty="0"/>
          </a:p>
        </p:txBody>
      </p:sp>
    </p:spTree>
    <p:extLst>
      <p:ext uri="{BB962C8B-B14F-4D97-AF65-F5344CB8AC3E}">
        <p14:creationId xmlns:p14="http://schemas.microsoft.com/office/powerpoint/2010/main" val="197715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3754" y="1307195"/>
            <a:ext cx="10972800" cy="512934"/>
          </a:xfrm>
        </p:spPr>
        <p:txBody>
          <a:bodyPr>
            <a:normAutofit/>
          </a:bodyPr>
          <a:lstStyle/>
          <a:p>
            <a:r>
              <a:rPr lang="ja-JP" altLang="en-US" sz="2000" dirty="0" smtClean="0"/>
              <a:t>表</a:t>
            </a:r>
            <a:r>
              <a:rPr lang="en-US" altLang="ja-JP" sz="2000" dirty="0" smtClean="0"/>
              <a:t>-19</a:t>
            </a:r>
            <a:r>
              <a:rPr lang="ja-JP" altLang="en-US" sz="2000" dirty="0" smtClean="0"/>
              <a:t>　大手</a:t>
            </a:r>
            <a:r>
              <a:rPr lang="ja-JP" altLang="en-US" sz="2000" dirty="0"/>
              <a:t>民鉄の直近１０年間の成長</a:t>
            </a:r>
            <a:r>
              <a:rPr lang="ja-JP" altLang="en-US" sz="2000" dirty="0" smtClean="0"/>
              <a:t>状況（営業利益の伸び率）</a:t>
            </a:r>
            <a:endParaRPr kumimoji="1" lang="ja-JP" altLang="en-US" sz="2000" dirty="0"/>
          </a:p>
        </p:txBody>
      </p:sp>
      <p:sp>
        <p:nvSpPr>
          <p:cNvPr id="3" name="スライド番号プレースホルダー 2"/>
          <p:cNvSpPr>
            <a:spLocks noGrp="1"/>
          </p:cNvSpPr>
          <p:nvPr>
            <p:ph type="sldNum" sz="quarter" idx="12"/>
          </p:nvPr>
        </p:nvSpPr>
        <p:spPr/>
        <p:txBody>
          <a:bodyPr/>
          <a:lstStyle/>
          <a:p>
            <a:fld id="{D57F1E4F-1CFF-5643-939E-217C01CDF565}" type="slidenum">
              <a:rPr lang="en-US" smtClean="0"/>
              <a:pPr/>
              <a:t>41</a:t>
            </a:fld>
            <a:endParaRPr lang="en-US" dirty="0"/>
          </a:p>
        </p:txBody>
      </p:sp>
      <p:sp>
        <p:nvSpPr>
          <p:cNvPr id="5" name="テキスト ボックス 4"/>
          <p:cNvSpPr txBox="1"/>
          <p:nvPr/>
        </p:nvSpPr>
        <p:spPr>
          <a:xfrm>
            <a:off x="8059118" y="6488668"/>
            <a:ext cx="3115159" cy="369332"/>
          </a:xfrm>
          <a:prstGeom prst="rect">
            <a:avLst/>
          </a:prstGeom>
          <a:noFill/>
        </p:spPr>
        <p:txBody>
          <a:bodyPr wrap="square" rtlCol="0">
            <a:spAutoFit/>
          </a:bodyPr>
          <a:lstStyle/>
          <a:p>
            <a:r>
              <a:rPr kumimoji="1" lang="ja-JP" altLang="en-US" dirty="0" smtClean="0"/>
              <a:t>（出典）各社有価証券報告書</a:t>
            </a:r>
            <a:endParaRPr kumimoji="1" lang="ja-JP" altLang="en-US" dirty="0"/>
          </a:p>
        </p:txBody>
      </p:sp>
      <p:sp>
        <p:nvSpPr>
          <p:cNvPr id="4" name="テキスト ボックス 3"/>
          <p:cNvSpPr txBox="1"/>
          <p:nvPr/>
        </p:nvSpPr>
        <p:spPr>
          <a:xfrm>
            <a:off x="477908" y="254833"/>
            <a:ext cx="11104492" cy="1015663"/>
          </a:xfrm>
          <a:prstGeom prst="rect">
            <a:avLst/>
          </a:prstGeom>
          <a:noFill/>
        </p:spPr>
        <p:txBody>
          <a:bodyPr wrap="square" rtlCol="0">
            <a:spAutoFit/>
          </a:bodyPr>
          <a:lstStyle/>
          <a:p>
            <a:r>
              <a:rPr kumimoji="1" lang="ja-JP" altLang="en-US" sz="2000" dirty="0" smtClean="0"/>
              <a:t>営業利益の伸びをみると、営業利益合計額では、関西・関東とも</a:t>
            </a:r>
            <a:r>
              <a:rPr kumimoji="1" lang="en-US" altLang="ja-JP" sz="2000" dirty="0" smtClean="0"/>
              <a:t>10</a:t>
            </a:r>
            <a:r>
              <a:rPr kumimoji="1" lang="ja-JP" altLang="en-US" sz="2000" dirty="0" smtClean="0"/>
              <a:t>％台と、概ね同様の数値となっているが、運輸業では、関東がプラスなのに比して、関西でマイナスと対照的な結果となった。関西では、本業以外の部門で営業利益を確保していることが分かる。</a:t>
            </a:r>
            <a:endParaRPr kumimoji="1" lang="ja-JP" altLang="en-US"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465" y="1918426"/>
            <a:ext cx="10848812" cy="457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91610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255" y="1704881"/>
            <a:ext cx="10972800" cy="523385"/>
          </a:xfrm>
        </p:spPr>
        <p:txBody>
          <a:bodyPr>
            <a:normAutofit/>
          </a:bodyPr>
          <a:lstStyle/>
          <a:p>
            <a:r>
              <a:rPr kumimoji="1" lang="ja-JP" altLang="en-US" sz="2400" dirty="0" smtClean="0"/>
              <a:t>表</a:t>
            </a:r>
            <a:r>
              <a:rPr kumimoji="1" lang="en-US" altLang="ja-JP" sz="2400" dirty="0" smtClean="0"/>
              <a:t>-20</a:t>
            </a:r>
            <a:r>
              <a:rPr kumimoji="1" lang="ja-JP" altLang="en-US" sz="2400" dirty="0" smtClean="0"/>
              <a:t>　多角化と成長率・収益率の関係</a:t>
            </a:r>
            <a:endParaRPr kumimoji="1" lang="ja-JP" altLang="en-US" sz="24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42</a:t>
            </a:fld>
            <a:endParaRPr lang="en-US" dirty="0"/>
          </a:p>
        </p:txBody>
      </p:sp>
      <p:sp>
        <p:nvSpPr>
          <p:cNvPr id="5" name="テキスト ボックス 4"/>
          <p:cNvSpPr txBox="1"/>
          <p:nvPr/>
        </p:nvSpPr>
        <p:spPr>
          <a:xfrm>
            <a:off x="481863" y="511200"/>
            <a:ext cx="11285415" cy="1323439"/>
          </a:xfrm>
          <a:prstGeom prst="rect">
            <a:avLst/>
          </a:prstGeom>
          <a:noFill/>
        </p:spPr>
        <p:txBody>
          <a:bodyPr wrap="square" rtlCol="0">
            <a:spAutoFit/>
          </a:bodyPr>
          <a:lstStyle/>
          <a:p>
            <a:r>
              <a:rPr kumimoji="1" lang="ja-JP" altLang="en-US" sz="2000" dirty="0" smtClean="0"/>
              <a:t>ここでも、鎌田</a:t>
            </a:r>
            <a:r>
              <a:rPr kumimoji="1" lang="ja-JP" altLang="en-US" sz="2000" dirty="0"/>
              <a:t>・山内（</a:t>
            </a:r>
            <a:r>
              <a:rPr kumimoji="1" lang="en-US" altLang="ja-JP" sz="2000" dirty="0"/>
              <a:t>2010</a:t>
            </a:r>
            <a:r>
              <a:rPr kumimoji="1" lang="ja-JP" altLang="en-US" sz="2000" dirty="0" smtClean="0"/>
              <a:t>）の分析方法に準じて、</a:t>
            </a:r>
            <a:r>
              <a:rPr kumimoji="1" lang="ja-JP" altLang="en-US" sz="2000" dirty="0"/>
              <a:t>多角化と収益率の関係に加え</a:t>
            </a:r>
            <a:r>
              <a:rPr kumimoji="1" lang="ja-JP" altLang="en-US" sz="2000" dirty="0" smtClean="0"/>
              <a:t>、多角化と成長率</a:t>
            </a:r>
            <a:r>
              <a:rPr kumimoji="1" lang="ja-JP" altLang="en-US" sz="2000" dirty="0"/>
              <a:t>の関係</a:t>
            </a:r>
            <a:r>
              <a:rPr kumimoji="1" lang="ja-JP" altLang="en-US" sz="2000" dirty="0" smtClean="0"/>
              <a:t>をみた。多角化</a:t>
            </a:r>
            <a:r>
              <a:rPr kumimoji="1" lang="ja-JP" altLang="en-US" sz="2000" dirty="0"/>
              <a:t>している企業の方が高い収益性や成長性を確保しているという関係性は、鎌田・山内（</a:t>
            </a:r>
            <a:r>
              <a:rPr kumimoji="1" lang="en-US" altLang="ja-JP" sz="2000" dirty="0"/>
              <a:t>2010</a:t>
            </a:r>
            <a:r>
              <a:rPr kumimoji="1" lang="ja-JP" altLang="en-US" sz="2000" dirty="0" smtClean="0"/>
              <a:t>）の分析結果と同じく、多角化している方が収益性や成長性が高いという結果はみられなかった（表</a:t>
            </a:r>
            <a:r>
              <a:rPr kumimoji="1" lang="en-US" altLang="ja-JP" sz="2000" dirty="0" smtClean="0"/>
              <a:t>-20</a:t>
            </a:r>
            <a:r>
              <a:rPr kumimoji="1" lang="ja-JP" altLang="en-US" sz="2000" dirty="0" smtClean="0"/>
              <a:t>）。</a:t>
            </a:r>
            <a:endParaRPr kumimoji="1" lang="ja-JP" altLang="en-US" sz="2000" dirty="0"/>
          </a:p>
        </p:txBody>
      </p:sp>
      <p:pic>
        <p:nvPicPr>
          <p:cNvPr id="6" name="図 5"/>
          <p:cNvPicPr>
            <a:picLocks noChangeAspect="1"/>
          </p:cNvPicPr>
          <p:nvPr/>
        </p:nvPicPr>
        <p:blipFill>
          <a:blip r:embed="rId2"/>
          <a:stretch>
            <a:fillRect/>
          </a:stretch>
        </p:blipFill>
        <p:spPr>
          <a:xfrm>
            <a:off x="331912" y="2228266"/>
            <a:ext cx="10811486" cy="4322436"/>
          </a:xfrm>
          <a:prstGeom prst="rect">
            <a:avLst/>
          </a:prstGeom>
        </p:spPr>
      </p:pic>
    </p:spTree>
    <p:extLst>
      <p:ext uri="{BB962C8B-B14F-4D97-AF65-F5344CB8AC3E}">
        <p14:creationId xmlns:p14="http://schemas.microsoft.com/office/powerpoint/2010/main" val="16580264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0481" y="154984"/>
            <a:ext cx="11809709" cy="511443"/>
          </a:xfrm>
        </p:spPr>
        <p:txBody>
          <a:bodyPr>
            <a:noAutofit/>
          </a:bodyPr>
          <a:lstStyle/>
          <a:p>
            <a:pPr algn="l"/>
            <a:r>
              <a:rPr kumimoji="1" lang="ja-JP" altLang="en-US" sz="2800" dirty="0" smtClean="0"/>
              <a:t>８．まとめ</a:t>
            </a:r>
            <a:endParaRPr kumimoji="1" lang="ja-JP" altLang="en-US" sz="2800" dirty="0"/>
          </a:p>
        </p:txBody>
      </p:sp>
      <p:sp>
        <p:nvSpPr>
          <p:cNvPr id="3" name="コンテンツ プレースホルダ 2"/>
          <p:cNvSpPr>
            <a:spLocks noGrp="1"/>
          </p:cNvSpPr>
          <p:nvPr>
            <p:ph idx="1"/>
          </p:nvPr>
        </p:nvSpPr>
        <p:spPr>
          <a:xfrm>
            <a:off x="108488" y="697424"/>
            <a:ext cx="12083512" cy="6024052"/>
          </a:xfrm>
        </p:spPr>
        <p:txBody>
          <a:bodyPr>
            <a:normAutofit fontScale="92500" lnSpcReduction="10000"/>
          </a:bodyPr>
          <a:lstStyle/>
          <a:p>
            <a:r>
              <a:rPr kumimoji="1" lang="ja-JP" altLang="en-US" sz="2800" dirty="0" smtClean="0"/>
              <a:t>大手民鉄の成長状況を、第二次世界大戦前である</a:t>
            </a:r>
            <a:r>
              <a:rPr lang="en-US" altLang="ja-JP" sz="2800" dirty="0" smtClean="0"/>
              <a:t>1927-1937</a:t>
            </a:r>
            <a:r>
              <a:rPr lang="ja-JP" altLang="en-US" sz="2800" dirty="0" smtClean="0"/>
              <a:t>年度の</a:t>
            </a:r>
            <a:r>
              <a:rPr lang="en-US" altLang="ja-JP" sz="2800" dirty="0" smtClean="0"/>
              <a:t>10</a:t>
            </a:r>
            <a:r>
              <a:rPr lang="ja-JP" altLang="en-US" sz="2800" dirty="0" smtClean="0"/>
              <a:t>年間の成長率でみると、関東</a:t>
            </a:r>
            <a:r>
              <a:rPr lang="en-US" altLang="ja-JP" sz="2800" dirty="0" smtClean="0"/>
              <a:t>8</a:t>
            </a:r>
            <a:r>
              <a:rPr lang="ja-JP" altLang="en-US" sz="2800" dirty="0" smtClean="0"/>
              <a:t>社は人口の急伸もあって、関西</a:t>
            </a:r>
            <a:r>
              <a:rPr lang="en-US" altLang="ja-JP" sz="2800" dirty="0" smtClean="0"/>
              <a:t>5</a:t>
            </a:r>
            <a:r>
              <a:rPr lang="ja-JP" altLang="en-US" sz="2800" dirty="0" smtClean="0"/>
              <a:t>社より高い伸びを示した。</a:t>
            </a:r>
            <a:endParaRPr kumimoji="1" lang="en-US" altLang="ja-JP" sz="2800" dirty="0" smtClean="0"/>
          </a:p>
          <a:p>
            <a:r>
              <a:rPr lang="ja-JP" altLang="en-US" sz="2800" dirty="0" smtClean="0"/>
              <a:t>しかし、第二次世界大戦直前（</a:t>
            </a:r>
            <a:r>
              <a:rPr lang="en-US" altLang="ja-JP" sz="2800" dirty="0" smtClean="0"/>
              <a:t>1937</a:t>
            </a:r>
            <a:r>
              <a:rPr lang="ja-JP" altLang="en-US" sz="2800" dirty="0" smtClean="0"/>
              <a:t>年度）においては、なお関西</a:t>
            </a:r>
            <a:r>
              <a:rPr lang="en-US" altLang="ja-JP" sz="2800" dirty="0" smtClean="0"/>
              <a:t>5</a:t>
            </a:r>
            <a:r>
              <a:rPr lang="ja-JP" altLang="en-US" sz="2800" dirty="0" smtClean="0"/>
              <a:t>社の方が、売上・営業利益の規模とも、関東</a:t>
            </a:r>
            <a:r>
              <a:rPr lang="en-US" altLang="ja-JP" sz="2800" dirty="0" smtClean="0"/>
              <a:t>8</a:t>
            </a:r>
            <a:r>
              <a:rPr lang="ja-JP" altLang="en-US" sz="2800" dirty="0" smtClean="0"/>
              <a:t>社を上回っていた。</a:t>
            </a:r>
            <a:endParaRPr lang="en-US" altLang="ja-JP" sz="2800" dirty="0" smtClean="0"/>
          </a:p>
          <a:p>
            <a:r>
              <a:rPr lang="ja-JP" altLang="en-US" sz="2800" dirty="0"/>
              <a:t>多角化について</a:t>
            </a:r>
            <a:r>
              <a:rPr lang="ja-JP" altLang="en-US" sz="2800" dirty="0" smtClean="0"/>
              <a:t>は、戦後に比して戦前ではあまり進んでおらず、多角化ウエイトの高い事業は電気供給業であった。サンプル数は少ないが、多角化傾向のある企業の方が成長性や収益性が高い傾向が一応確認できた。</a:t>
            </a:r>
            <a:endParaRPr lang="en-US" altLang="ja-JP" sz="2800" dirty="0" smtClean="0"/>
          </a:p>
          <a:p>
            <a:r>
              <a:rPr lang="ja-JP" altLang="en-US" sz="2800" dirty="0" smtClean="0"/>
              <a:t>近時</a:t>
            </a:r>
            <a:r>
              <a:rPr lang="en-US" altLang="ja-JP" sz="2800" dirty="0" smtClean="0"/>
              <a:t>10</a:t>
            </a:r>
            <a:r>
              <a:rPr lang="ja-JP" altLang="en-US" sz="2800" dirty="0" smtClean="0"/>
              <a:t>年間（</a:t>
            </a:r>
            <a:r>
              <a:rPr lang="en-US" altLang="ja-JP" sz="2800" dirty="0" smtClean="0"/>
              <a:t>2006-2016</a:t>
            </a:r>
            <a:r>
              <a:rPr lang="ja-JP" altLang="en-US" sz="2800" dirty="0" smtClean="0"/>
              <a:t>年度）の成長性（営業収益）では、運輸業では関東、関西ともマイナスであった。しかし、多角化分野では、関西の伸び率は関東に比べて高く、営業収益合計でみると、関西ではプラスなのに比して、関東ではマイナスと対照的な結果となった。関西では多角化によって収益を確保していることが分った。　</a:t>
            </a:r>
            <a:endParaRPr lang="en-US" altLang="ja-JP" sz="2800" dirty="0" smtClean="0"/>
          </a:p>
          <a:p>
            <a:r>
              <a:rPr lang="ja-JP" altLang="en-US" sz="2800" dirty="0" smtClean="0"/>
              <a:t>なお、現在時点（</a:t>
            </a:r>
            <a:r>
              <a:rPr lang="en-US" altLang="ja-JP" sz="2800" dirty="0" smtClean="0"/>
              <a:t>2016</a:t>
            </a:r>
            <a:r>
              <a:rPr lang="ja-JP" altLang="en-US" sz="2800" dirty="0" smtClean="0"/>
              <a:t>年度）では、関西</a:t>
            </a:r>
            <a:r>
              <a:rPr lang="en-US" altLang="ja-JP" sz="2800" dirty="0" smtClean="0"/>
              <a:t>5</a:t>
            </a:r>
            <a:r>
              <a:rPr lang="ja-JP" altLang="en-US" sz="2800" dirty="0" smtClean="0"/>
              <a:t>社の営業収益・営業利益規模は、関東</a:t>
            </a:r>
            <a:r>
              <a:rPr lang="en-US" altLang="ja-JP" sz="2800" dirty="0" smtClean="0"/>
              <a:t>8</a:t>
            </a:r>
            <a:r>
              <a:rPr lang="ja-JP" altLang="en-US" sz="2800" dirty="0" smtClean="0"/>
              <a:t>社の</a:t>
            </a:r>
            <a:r>
              <a:rPr lang="en-US" altLang="ja-JP" sz="2800" dirty="0" smtClean="0"/>
              <a:t>6</a:t>
            </a:r>
            <a:r>
              <a:rPr lang="ja-JP" altLang="en-US" sz="2800" dirty="0" smtClean="0"/>
              <a:t>割程度であるが、多角化分野である不動産業やレジャーサービス業が比較的健闘していることが分った。　　　　　　　　　　　　　　　　　　　　　　　　　　　　　　　　　　　　　　　　　　　　　　　　　　　　　　　　　</a:t>
            </a:r>
            <a:r>
              <a:rPr lang="ja-JP" altLang="en-US" sz="2800" dirty="0"/>
              <a:t>　</a:t>
            </a:r>
            <a:endParaRPr lang="en-US" altLang="ja-JP" sz="2800" dirty="0" smtClean="0"/>
          </a:p>
          <a:p>
            <a:pPr marL="0" indent="0">
              <a:buNone/>
            </a:pPr>
            <a:r>
              <a:rPr lang="ja-JP" altLang="en-US" sz="2800" dirty="0"/>
              <a:t>　</a:t>
            </a:r>
            <a:r>
              <a:rPr lang="ja-JP" altLang="en-US" sz="2800" dirty="0" smtClean="0"/>
              <a:t>　　　　　　　　　　　　　　　　　　　　　　　　　　　　　　　　　　　　　　　　　　　以　　上</a:t>
            </a:r>
            <a:endParaRPr kumimoji="1" lang="ja-JP" alt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4570" y="49785"/>
            <a:ext cx="1908748" cy="384168"/>
          </a:xfrm>
        </p:spPr>
        <p:txBody>
          <a:bodyPr>
            <a:normAutofit fontScale="90000"/>
          </a:bodyPr>
          <a:lstStyle/>
          <a:p>
            <a:pPr algn="l"/>
            <a:r>
              <a:rPr kumimoji="1" lang="en-US" altLang="ja-JP" sz="2000" dirty="0" smtClean="0"/>
              <a:t>【</a:t>
            </a:r>
            <a:r>
              <a:rPr kumimoji="1" lang="ja-JP" altLang="en-US" sz="2000" dirty="0" smtClean="0"/>
              <a:t>参考文献</a:t>
            </a:r>
            <a:r>
              <a:rPr kumimoji="1" lang="en-US" altLang="ja-JP" sz="2000" dirty="0" smtClean="0"/>
              <a:t>】</a:t>
            </a:r>
            <a:endParaRPr kumimoji="1" lang="ja-JP" altLang="en-US" sz="2000" dirty="0"/>
          </a:p>
        </p:txBody>
      </p:sp>
      <p:sp>
        <p:nvSpPr>
          <p:cNvPr id="3" name="コンテンツ プレースホルダ 2"/>
          <p:cNvSpPr>
            <a:spLocks noGrp="1"/>
          </p:cNvSpPr>
          <p:nvPr>
            <p:ph idx="1"/>
          </p:nvPr>
        </p:nvSpPr>
        <p:spPr>
          <a:xfrm>
            <a:off x="156410" y="408258"/>
            <a:ext cx="11851105" cy="6313217"/>
          </a:xfrm>
        </p:spPr>
        <p:txBody>
          <a:bodyPr>
            <a:noAutofit/>
          </a:bodyPr>
          <a:lstStyle/>
          <a:p>
            <a:r>
              <a:rPr kumimoji="1" lang="en-US" altLang="ja-JP" sz="1500" dirty="0" err="1" smtClean="0">
                <a:latin typeface="Century" panose="02040604050505020304" pitchFamily="18" charset="0"/>
              </a:rPr>
              <a:t>Rumelt,R</a:t>
            </a:r>
            <a:r>
              <a:rPr kumimoji="1" lang="en-US" altLang="ja-JP" sz="1500" dirty="0" smtClean="0">
                <a:latin typeface="Century" panose="02040604050505020304" pitchFamily="18" charset="0"/>
              </a:rPr>
              <a:t>.(1974)</a:t>
            </a:r>
            <a:r>
              <a:rPr kumimoji="1" lang="ja-JP" altLang="en-US" sz="1500" dirty="0" smtClean="0">
                <a:latin typeface="Century" panose="02040604050505020304" pitchFamily="18" charset="0"/>
              </a:rPr>
              <a:t>“</a:t>
            </a:r>
            <a:r>
              <a:rPr kumimoji="1" lang="en-US" altLang="ja-JP" sz="1500" dirty="0" smtClean="0">
                <a:latin typeface="Century" panose="02040604050505020304" pitchFamily="18" charset="0"/>
              </a:rPr>
              <a:t>Strategy, Structure and Economic </a:t>
            </a:r>
            <a:r>
              <a:rPr kumimoji="1" lang="en-US" altLang="ja-JP" sz="1500" dirty="0" err="1" smtClean="0">
                <a:latin typeface="Century" panose="02040604050505020304" pitchFamily="18" charset="0"/>
              </a:rPr>
              <a:t>Performance”,Harvard</a:t>
            </a:r>
            <a:r>
              <a:rPr kumimoji="1" lang="en-US" altLang="ja-JP" sz="1500" dirty="0" smtClean="0">
                <a:latin typeface="Century" panose="02040604050505020304" pitchFamily="18" charset="0"/>
              </a:rPr>
              <a:t> Business School</a:t>
            </a:r>
          </a:p>
          <a:p>
            <a:r>
              <a:rPr kumimoji="1" lang="ja-JP" altLang="en-US" sz="1500" dirty="0" smtClean="0">
                <a:latin typeface="Century" panose="02040604050505020304" pitchFamily="18" charset="0"/>
              </a:rPr>
              <a:t>　　鳥羽欽一郎他訳（</a:t>
            </a:r>
            <a:r>
              <a:rPr kumimoji="1" lang="en-US" altLang="ja-JP" sz="1500" dirty="0" smtClean="0">
                <a:latin typeface="Century" panose="02040604050505020304" pitchFamily="18" charset="0"/>
              </a:rPr>
              <a:t>1977</a:t>
            </a:r>
            <a:r>
              <a:rPr kumimoji="1" lang="ja-JP" altLang="en-US" sz="1500" dirty="0" smtClean="0">
                <a:latin typeface="Century" panose="02040604050505020304" pitchFamily="18" charset="0"/>
              </a:rPr>
              <a:t>）</a:t>
            </a:r>
            <a:r>
              <a:rPr kumimoji="1" lang="en-US" altLang="ja-JP" sz="1500" dirty="0" smtClean="0">
                <a:latin typeface="Century" panose="02040604050505020304" pitchFamily="18" charset="0"/>
              </a:rPr>
              <a:t>『</a:t>
            </a:r>
            <a:r>
              <a:rPr kumimoji="1" lang="ja-JP" altLang="en-US" sz="1500" dirty="0" smtClean="0">
                <a:latin typeface="Century" panose="02040604050505020304" pitchFamily="18" charset="0"/>
              </a:rPr>
              <a:t>多角化戦略と経済成長</a:t>
            </a:r>
            <a:r>
              <a:rPr kumimoji="1" lang="en-US" altLang="ja-JP" sz="1500" dirty="0" smtClean="0">
                <a:latin typeface="Century" panose="02040604050505020304" pitchFamily="18" charset="0"/>
              </a:rPr>
              <a:t>』</a:t>
            </a:r>
            <a:r>
              <a:rPr kumimoji="1" lang="ja-JP" altLang="en-US" sz="1500" dirty="0" smtClean="0">
                <a:latin typeface="Century" panose="02040604050505020304" pitchFamily="18" charset="0"/>
              </a:rPr>
              <a:t>東洋経済新報社</a:t>
            </a:r>
            <a:endParaRPr kumimoji="1" lang="en-US" altLang="ja-JP" sz="1500" dirty="0" smtClean="0">
              <a:latin typeface="Century" panose="02040604050505020304" pitchFamily="18" charset="0"/>
            </a:endParaRPr>
          </a:p>
          <a:p>
            <a:r>
              <a:rPr lang="ja-JP" altLang="en-US" sz="1500" dirty="0" smtClean="0">
                <a:latin typeface="Century" panose="02040604050505020304" pitchFamily="18" charset="0"/>
              </a:rPr>
              <a:t>青木茂男（</a:t>
            </a:r>
            <a:r>
              <a:rPr lang="en-US" altLang="ja-JP" sz="1500" dirty="0" smtClean="0">
                <a:latin typeface="Century" panose="02040604050505020304" pitchFamily="18" charset="0"/>
              </a:rPr>
              <a:t>2008</a:t>
            </a:r>
            <a:r>
              <a:rPr lang="ja-JP" altLang="en-US" sz="1500" dirty="0" smtClean="0">
                <a:latin typeface="Century" panose="02040604050505020304" pitchFamily="18" charset="0"/>
              </a:rPr>
              <a:t>）</a:t>
            </a:r>
            <a:r>
              <a:rPr lang="en-US" altLang="ja-JP" sz="1500" dirty="0" smtClean="0">
                <a:latin typeface="Century" panose="02040604050505020304" pitchFamily="18" charset="0"/>
              </a:rPr>
              <a:t>『</a:t>
            </a:r>
            <a:r>
              <a:rPr lang="ja-JP" altLang="en-US" sz="1500" dirty="0" smtClean="0">
                <a:latin typeface="Century" panose="02040604050505020304" pitchFamily="18" charset="0"/>
              </a:rPr>
              <a:t>要説　経営分析</a:t>
            </a:r>
            <a:r>
              <a:rPr lang="en-US" altLang="ja-JP" sz="1500" dirty="0" smtClean="0">
                <a:latin typeface="Century" panose="02040604050505020304" pitchFamily="18" charset="0"/>
              </a:rPr>
              <a:t>』</a:t>
            </a:r>
            <a:r>
              <a:rPr lang="ja-JP" altLang="en-US" sz="1500" dirty="0" smtClean="0">
                <a:latin typeface="Century" panose="02040604050505020304" pitchFamily="18" charset="0"/>
              </a:rPr>
              <a:t>森山書店</a:t>
            </a:r>
            <a:endParaRPr lang="en-US" altLang="ja-JP" sz="1500" dirty="0" smtClean="0">
              <a:latin typeface="Century" panose="02040604050505020304" pitchFamily="18" charset="0"/>
            </a:endParaRPr>
          </a:p>
          <a:p>
            <a:r>
              <a:rPr lang="ja-JP" altLang="en-US" sz="1500" dirty="0" smtClean="0">
                <a:latin typeface="Century" panose="02040604050505020304" pitchFamily="18" charset="0"/>
              </a:rPr>
              <a:t>大阪市行政局（</a:t>
            </a:r>
            <a:r>
              <a:rPr lang="en-US" altLang="ja-JP" sz="1500" dirty="0" smtClean="0">
                <a:latin typeface="Century" panose="02040604050505020304" pitchFamily="18" charset="0"/>
              </a:rPr>
              <a:t>1959</a:t>
            </a:r>
            <a:r>
              <a:rPr lang="ja-JP" altLang="en-US" sz="1500" dirty="0" smtClean="0">
                <a:latin typeface="Century" panose="02040604050505020304" pitchFamily="18" charset="0"/>
              </a:rPr>
              <a:t>）</a:t>
            </a:r>
            <a:r>
              <a:rPr lang="en-US" altLang="ja-JP" sz="1500" dirty="0" smtClean="0">
                <a:latin typeface="Century" panose="02040604050505020304" pitchFamily="18" charset="0"/>
              </a:rPr>
              <a:t>『</a:t>
            </a:r>
            <a:r>
              <a:rPr lang="ja-JP" altLang="en-US" sz="1500" dirty="0" smtClean="0">
                <a:latin typeface="Century" panose="02040604050505020304" pitchFamily="18" charset="0"/>
              </a:rPr>
              <a:t>大阪市制</a:t>
            </a:r>
            <a:r>
              <a:rPr lang="en-US" altLang="ja-JP" sz="1500" dirty="0" smtClean="0">
                <a:latin typeface="Century" panose="02040604050505020304" pitchFamily="18" charset="0"/>
              </a:rPr>
              <a:t>70</a:t>
            </a:r>
            <a:r>
              <a:rPr lang="ja-JP" altLang="en-US" sz="1500" dirty="0" smtClean="0">
                <a:latin typeface="Century" panose="02040604050505020304" pitchFamily="18" charset="0"/>
              </a:rPr>
              <a:t>年の歩み</a:t>
            </a:r>
            <a:r>
              <a:rPr lang="en-US" altLang="ja-JP" sz="1500" dirty="0" smtClean="0">
                <a:latin typeface="Century" panose="02040604050505020304" pitchFamily="18" charset="0"/>
              </a:rPr>
              <a:t>』</a:t>
            </a:r>
            <a:r>
              <a:rPr lang="ja-JP" altLang="en-US" sz="1500" dirty="0" smtClean="0">
                <a:latin typeface="Century" panose="02040604050505020304" pitchFamily="18" charset="0"/>
              </a:rPr>
              <a:t>大阪市</a:t>
            </a:r>
            <a:endParaRPr lang="en-US" altLang="ja-JP" sz="1500" dirty="0" smtClean="0">
              <a:latin typeface="Century" panose="02040604050505020304" pitchFamily="18" charset="0"/>
            </a:endParaRPr>
          </a:p>
          <a:p>
            <a:r>
              <a:rPr lang="ja-JP" altLang="en-US" sz="1500" dirty="0" smtClean="0">
                <a:latin typeface="Century" panose="02040604050505020304" pitchFamily="18" charset="0"/>
              </a:rPr>
              <a:t>大阪市立大学経済研究所編（</a:t>
            </a:r>
            <a:r>
              <a:rPr lang="en-US" altLang="ja-JP" sz="1500" dirty="0" smtClean="0">
                <a:latin typeface="Century" panose="02040604050505020304" pitchFamily="18" charset="0"/>
              </a:rPr>
              <a:t>1990</a:t>
            </a:r>
            <a:r>
              <a:rPr lang="ja-JP" altLang="en-US" sz="1500" dirty="0" smtClean="0">
                <a:latin typeface="Century" panose="02040604050505020304" pitchFamily="18" charset="0"/>
              </a:rPr>
              <a:t>）</a:t>
            </a:r>
            <a:r>
              <a:rPr lang="en-US" altLang="ja-JP" sz="1500" dirty="0" smtClean="0">
                <a:latin typeface="Century" panose="02040604050505020304" pitchFamily="18" charset="0"/>
              </a:rPr>
              <a:t>『</a:t>
            </a:r>
            <a:r>
              <a:rPr lang="ja-JP" altLang="en-US" sz="1500" dirty="0" smtClean="0">
                <a:latin typeface="Century" panose="02040604050505020304" pitchFamily="18" charset="0"/>
              </a:rPr>
              <a:t>世界の大都市７ 東京 大阪</a:t>
            </a:r>
            <a:r>
              <a:rPr lang="en-US" altLang="ja-JP" sz="1500" dirty="0" smtClean="0">
                <a:latin typeface="Century" panose="02040604050505020304" pitchFamily="18" charset="0"/>
              </a:rPr>
              <a:t>』</a:t>
            </a:r>
            <a:r>
              <a:rPr lang="ja-JP" altLang="en-US" sz="1500" dirty="0" smtClean="0">
                <a:latin typeface="Century" panose="02040604050505020304" pitchFamily="18" charset="0"/>
              </a:rPr>
              <a:t>東京大学出版会　</a:t>
            </a:r>
            <a:endParaRPr lang="en-US" altLang="ja-JP" sz="1500" dirty="0" smtClean="0">
              <a:latin typeface="Century" panose="02040604050505020304" pitchFamily="18" charset="0"/>
            </a:endParaRPr>
          </a:p>
          <a:p>
            <a:r>
              <a:rPr lang="ja-JP" altLang="en-US" sz="1500" dirty="0" smtClean="0">
                <a:latin typeface="Century" panose="02040604050505020304" pitchFamily="18" charset="0"/>
              </a:rPr>
              <a:t>金谷隆正</a:t>
            </a:r>
            <a:r>
              <a:rPr lang="en-US" altLang="ja-JP" sz="1500" dirty="0" smtClean="0">
                <a:latin typeface="Century" panose="02040604050505020304" pitchFamily="18" charset="0"/>
              </a:rPr>
              <a:t>(1987a</a:t>
            </a:r>
            <a:r>
              <a:rPr lang="ja-JP" altLang="en-US" sz="1500" dirty="0" smtClean="0">
                <a:latin typeface="Century" panose="02040604050505020304" pitchFamily="18" charset="0"/>
              </a:rPr>
              <a:t>）「私鉄業の事業展開概観</a:t>
            </a:r>
            <a:r>
              <a:rPr lang="en-US" altLang="ja-JP" sz="1500" dirty="0" smtClean="0">
                <a:latin typeface="Century" panose="02040604050505020304" pitchFamily="18" charset="0"/>
              </a:rPr>
              <a:t>(</a:t>
            </a:r>
            <a:r>
              <a:rPr lang="ja-JP" altLang="en-US" sz="1500" dirty="0" smtClean="0">
                <a:latin typeface="Century" panose="02040604050505020304" pitchFamily="18" charset="0"/>
              </a:rPr>
              <a:t>上</a:t>
            </a:r>
            <a:r>
              <a:rPr lang="en-US" altLang="ja-JP" sz="1500" dirty="0" smtClean="0">
                <a:latin typeface="Century" panose="02040604050505020304" pitchFamily="18" charset="0"/>
              </a:rPr>
              <a:t>)</a:t>
            </a:r>
            <a:r>
              <a:rPr lang="ja-JP" altLang="en-US" sz="1500" dirty="0" smtClean="0">
                <a:latin typeface="Century" panose="02040604050505020304" pitchFamily="18" charset="0"/>
              </a:rPr>
              <a:t>」</a:t>
            </a:r>
            <a:r>
              <a:rPr lang="ja-JP" altLang="en-US" sz="1500" dirty="0">
                <a:latin typeface="Century" panose="02040604050505020304" pitchFamily="18" charset="0"/>
              </a:rPr>
              <a:t>運輸と経済第</a:t>
            </a:r>
            <a:r>
              <a:rPr lang="en-US" altLang="ja-JP" sz="1500" dirty="0" smtClean="0">
                <a:latin typeface="Century" panose="02040604050505020304" pitchFamily="18" charset="0"/>
              </a:rPr>
              <a:t>47</a:t>
            </a:r>
            <a:r>
              <a:rPr lang="ja-JP" altLang="en-US" sz="1500" dirty="0" smtClean="0">
                <a:latin typeface="Century" panose="02040604050505020304" pitchFamily="18" charset="0"/>
              </a:rPr>
              <a:t>巻</a:t>
            </a:r>
            <a:r>
              <a:rPr lang="en-US" altLang="ja-JP" sz="1500" dirty="0" smtClean="0">
                <a:latin typeface="Century" panose="02040604050505020304" pitchFamily="18" charset="0"/>
              </a:rPr>
              <a:t>9</a:t>
            </a:r>
            <a:r>
              <a:rPr lang="ja-JP" altLang="en-US" sz="1500" dirty="0" smtClean="0">
                <a:latin typeface="Century" panose="02040604050505020304" pitchFamily="18" charset="0"/>
              </a:rPr>
              <a:t>号</a:t>
            </a:r>
            <a:r>
              <a:rPr lang="en-US" altLang="ja-JP" sz="1500" dirty="0" smtClean="0">
                <a:latin typeface="Century" panose="02040604050505020304" pitchFamily="18" charset="0"/>
              </a:rPr>
              <a:t>,pp.17-25.</a:t>
            </a:r>
            <a:endParaRPr lang="en-US" altLang="ja-JP" sz="1500" dirty="0">
              <a:latin typeface="Century" panose="02040604050505020304" pitchFamily="18" charset="0"/>
            </a:endParaRPr>
          </a:p>
          <a:p>
            <a:r>
              <a:rPr lang="ja-JP" altLang="en-US" sz="1500" dirty="0" smtClean="0">
                <a:latin typeface="Century" panose="02040604050505020304" pitchFamily="18" charset="0"/>
              </a:rPr>
              <a:t>　同　　　　</a:t>
            </a:r>
            <a:r>
              <a:rPr lang="en-US" altLang="ja-JP" sz="1500" dirty="0" smtClean="0">
                <a:latin typeface="Century" panose="02040604050505020304" pitchFamily="18" charset="0"/>
              </a:rPr>
              <a:t>(1987b</a:t>
            </a:r>
            <a:r>
              <a:rPr lang="ja-JP" altLang="en-US" sz="1500" dirty="0" smtClean="0">
                <a:latin typeface="Century" panose="02040604050505020304" pitchFamily="18" charset="0"/>
              </a:rPr>
              <a:t>）</a:t>
            </a:r>
            <a:r>
              <a:rPr lang="ja-JP" altLang="en-US" sz="1500" dirty="0">
                <a:latin typeface="Century" panose="02040604050505020304" pitchFamily="18" charset="0"/>
              </a:rPr>
              <a:t>「私鉄業の事業</a:t>
            </a:r>
            <a:r>
              <a:rPr lang="ja-JP" altLang="en-US" sz="1500" dirty="0" smtClean="0">
                <a:latin typeface="Century" panose="02040604050505020304" pitchFamily="18" charset="0"/>
              </a:rPr>
              <a:t>展開概観</a:t>
            </a:r>
            <a:r>
              <a:rPr lang="en-US" altLang="ja-JP" sz="1500" dirty="0" smtClean="0">
                <a:latin typeface="Century" panose="02040604050505020304" pitchFamily="18" charset="0"/>
              </a:rPr>
              <a:t>(</a:t>
            </a:r>
            <a:r>
              <a:rPr lang="ja-JP" altLang="en-US" sz="1500" dirty="0">
                <a:latin typeface="Century" panose="02040604050505020304" pitchFamily="18" charset="0"/>
              </a:rPr>
              <a:t>下</a:t>
            </a:r>
            <a:r>
              <a:rPr lang="en-US" altLang="ja-JP" sz="1500" dirty="0">
                <a:latin typeface="Century" panose="02040604050505020304" pitchFamily="18" charset="0"/>
              </a:rPr>
              <a:t>)</a:t>
            </a:r>
            <a:r>
              <a:rPr lang="ja-JP" altLang="en-US" sz="1500" dirty="0">
                <a:latin typeface="Century" panose="02040604050505020304" pitchFamily="18" charset="0"/>
              </a:rPr>
              <a:t>」運輸と経済第</a:t>
            </a:r>
            <a:r>
              <a:rPr lang="en-US" altLang="ja-JP" sz="1500" dirty="0">
                <a:latin typeface="Century" panose="02040604050505020304" pitchFamily="18" charset="0"/>
              </a:rPr>
              <a:t>47</a:t>
            </a:r>
            <a:r>
              <a:rPr lang="ja-JP" altLang="en-US" sz="1500" dirty="0">
                <a:latin typeface="Century" panose="02040604050505020304" pitchFamily="18" charset="0"/>
              </a:rPr>
              <a:t>巻</a:t>
            </a:r>
            <a:r>
              <a:rPr lang="en-US" altLang="ja-JP" sz="1500" dirty="0">
                <a:latin typeface="Century" panose="02040604050505020304" pitchFamily="18" charset="0"/>
              </a:rPr>
              <a:t>10</a:t>
            </a:r>
            <a:r>
              <a:rPr lang="ja-JP" altLang="en-US" sz="1500" dirty="0" smtClean="0">
                <a:latin typeface="Century" panose="02040604050505020304" pitchFamily="18" charset="0"/>
              </a:rPr>
              <a:t>号</a:t>
            </a:r>
            <a:r>
              <a:rPr lang="en-US" altLang="ja-JP" sz="1500" dirty="0" smtClean="0">
                <a:latin typeface="Century" panose="02040604050505020304" pitchFamily="18" charset="0"/>
              </a:rPr>
              <a:t>,pp.43-53.</a:t>
            </a:r>
          </a:p>
          <a:p>
            <a:r>
              <a:rPr lang="ja-JP" altLang="en-US" sz="1500" dirty="0" smtClean="0">
                <a:latin typeface="Century" panose="02040604050505020304" pitchFamily="18" charset="0"/>
              </a:rPr>
              <a:t>鎌田裕美・山内弘隆</a:t>
            </a:r>
            <a:r>
              <a:rPr lang="en-US" altLang="ja-JP" sz="1500" dirty="0" smtClean="0">
                <a:latin typeface="Century" panose="02040604050505020304" pitchFamily="18" charset="0"/>
              </a:rPr>
              <a:t>(2010)</a:t>
            </a:r>
            <a:r>
              <a:rPr lang="ja-JP" altLang="en-US" sz="1500" dirty="0" smtClean="0">
                <a:latin typeface="Century" panose="02040604050505020304" pitchFamily="18" charset="0"/>
              </a:rPr>
              <a:t>「鉄道会社の多角化戦略に関する分析」</a:t>
            </a:r>
            <a:r>
              <a:rPr lang="en-US" altLang="ja-JP" sz="1500" dirty="0" smtClean="0">
                <a:latin typeface="Century" panose="02040604050505020304" pitchFamily="18" charset="0"/>
              </a:rPr>
              <a:t>『</a:t>
            </a:r>
            <a:r>
              <a:rPr lang="ja-JP" altLang="en-US" sz="1500" dirty="0" smtClean="0">
                <a:latin typeface="Century" panose="02040604050505020304" pitchFamily="18" charset="0"/>
              </a:rPr>
              <a:t>交通学研究</a:t>
            </a:r>
            <a:r>
              <a:rPr lang="en-US" altLang="ja-JP" sz="1500" dirty="0" smtClean="0">
                <a:latin typeface="Century" panose="02040604050505020304" pitchFamily="18" charset="0"/>
              </a:rPr>
              <a:t>』</a:t>
            </a:r>
            <a:r>
              <a:rPr lang="ja-JP" altLang="en-US" sz="1500" dirty="0" smtClean="0">
                <a:latin typeface="Century" panose="02040604050505020304" pitchFamily="18" charset="0"/>
              </a:rPr>
              <a:t>第</a:t>
            </a:r>
            <a:r>
              <a:rPr lang="en-US" altLang="ja-JP" sz="1500" dirty="0" smtClean="0">
                <a:latin typeface="Century" panose="02040604050505020304" pitchFamily="18" charset="0"/>
              </a:rPr>
              <a:t>54</a:t>
            </a:r>
            <a:r>
              <a:rPr lang="ja-JP" altLang="en-US" sz="1500" dirty="0" smtClean="0">
                <a:latin typeface="Century" panose="02040604050505020304" pitchFamily="18" charset="0"/>
              </a:rPr>
              <a:t>巻</a:t>
            </a:r>
            <a:r>
              <a:rPr lang="en-US" altLang="ja-JP" sz="1500" dirty="0" smtClean="0">
                <a:latin typeface="Century" panose="02040604050505020304" pitchFamily="18" charset="0"/>
              </a:rPr>
              <a:t>,pp.95-114.</a:t>
            </a:r>
            <a:endParaRPr lang="en-US" altLang="ja-JP" sz="1500" dirty="0">
              <a:latin typeface="Century" panose="02040604050505020304" pitchFamily="18" charset="0"/>
            </a:endParaRPr>
          </a:p>
          <a:p>
            <a:r>
              <a:rPr lang="ja-JP" altLang="en-US" sz="1500" dirty="0" smtClean="0">
                <a:latin typeface="Century" panose="02040604050505020304" pitchFamily="18" charset="0"/>
              </a:rPr>
              <a:t>国土交通省鉄道局監修</a:t>
            </a:r>
            <a:r>
              <a:rPr lang="en-US" altLang="ja-JP" sz="1500" dirty="0" smtClean="0">
                <a:latin typeface="Century" panose="02040604050505020304" pitchFamily="18" charset="0"/>
              </a:rPr>
              <a:t>(</a:t>
            </a:r>
            <a:r>
              <a:rPr lang="ja-JP" altLang="en-US" sz="1500" dirty="0" smtClean="0">
                <a:latin typeface="Century" panose="02040604050505020304" pitchFamily="18" charset="0"/>
              </a:rPr>
              <a:t>各年版</a:t>
            </a:r>
            <a:r>
              <a:rPr lang="en-US" altLang="ja-JP" sz="1500" dirty="0" smtClean="0">
                <a:latin typeface="Century" panose="02040604050505020304" pitchFamily="18" charset="0"/>
              </a:rPr>
              <a:t>)『</a:t>
            </a:r>
            <a:r>
              <a:rPr lang="ja-JP" altLang="en-US" sz="1500" dirty="0" smtClean="0">
                <a:latin typeface="Century" panose="02040604050505020304" pitchFamily="18" charset="0"/>
              </a:rPr>
              <a:t>数字でみる鉄道（各年版）</a:t>
            </a:r>
            <a:r>
              <a:rPr lang="en-US" altLang="ja-JP" sz="1500" dirty="0" smtClean="0">
                <a:latin typeface="Century" panose="02040604050505020304" pitchFamily="18" charset="0"/>
              </a:rPr>
              <a:t>』(</a:t>
            </a:r>
            <a:r>
              <a:rPr lang="ja-JP" altLang="en-US" sz="1500" dirty="0" smtClean="0">
                <a:latin typeface="Century" panose="02040604050505020304" pitchFamily="18" charset="0"/>
              </a:rPr>
              <a:t>一財）運輸総合研究所</a:t>
            </a:r>
            <a:endParaRPr lang="en-US" altLang="ja-JP" sz="1500" dirty="0" smtClean="0">
              <a:latin typeface="Century" panose="02040604050505020304" pitchFamily="18" charset="0"/>
            </a:endParaRPr>
          </a:p>
          <a:p>
            <a:r>
              <a:rPr lang="ja-JP" altLang="en-US" sz="1500" dirty="0" smtClean="0">
                <a:latin typeface="Century" panose="02040604050505020304" pitchFamily="18" charset="0"/>
              </a:rPr>
              <a:t>斎藤峻彦（</a:t>
            </a:r>
            <a:r>
              <a:rPr lang="en-US" altLang="ja-JP" sz="1500" dirty="0">
                <a:latin typeface="Century" panose="02040604050505020304" pitchFamily="18" charset="0"/>
              </a:rPr>
              <a:t>1987</a:t>
            </a:r>
            <a:r>
              <a:rPr lang="ja-JP" altLang="en-US" sz="1500" dirty="0">
                <a:latin typeface="Century" panose="02040604050505020304" pitchFamily="18" charset="0"/>
              </a:rPr>
              <a:t>）「関西大手私鉄企業における多角的事業展開」運輸と経済第</a:t>
            </a:r>
            <a:r>
              <a:rPr lang="en-US" altLang="ja-JP" sz="1500" dirty="0">
                <a:latin typeface="Century" panose="02040604050505020304" pitchFamily="18" charset="0"/>
              </a:rPr>
              <a:t>47</a:t>
            </a:r>
            <a:r>
              <a:rPr lang="ja-JP" altLang="en-US" sz="1500" dirty="0">
                <a:latin typeface="Century" panose="02040604050505020304" pitchFamily="18" charset="0"/>
              </a:rPr>
              <a:t>巻</a:t>
            </a:r>
            <a:r>
              <a:rPr lang="en-US" altLang="ja-JP" sz="1500" dirty="0">
                <a:latin typeface="Century" panose="02040604050505020304" pitchFamily="18" charset="0"/>
              </a:rPr>
              <a:t>9</a:t>
            </a:r>
            <a:r>
              <a:rPr lang="ja-JP" altLang="en-US" sz="1500" dirty="0" smtClean="0">
                <a:latin typeface="Century" panose="02040604050505020304" pitchFamily="18" charset="0"/>
              </a:rPr>
              <a:t>号</a:t>
            </a:r>
            <a:r>
              <a:rPr lang="en-US" altLang="ja-JP" sz="1500" dirty="0" smtClean="0">
                <a:latin typeface="Century" panose="02040604050505020304" pitchFamily="18" charset="0"/>
              </a:rPr>
              <a:t>,pp.36-45</a:t>
            </a:r>
            <a:r>
              <a:rPr lang="en-US" altLang="ja-JP" sz="1500" dirty="0">
                <a:latin typeface="Century" panose="02040604050505020304" pitchFamily="18" charset="0"/>
              </a:rPr>
              <a:t>.</a:t>
            </a:r>
          </a:p>
          <a:p>
            <a:r>
              <a:rPr lang="ja-JP" altLang="en-US" sz="1500" dirty="0" smtClean="0">
                <a:latin typeface="Century" panose="02040604050505020304" pitchFamily="18" charset="0"/>
              </a:rPr>
              <a:t>正司健一</a:t>
            </a:r>
            <a:r>
              <a:rPr lang="en-US" altLang="ja-JP" sz="1500" dirty="0" smtClean="0">
                <a:latin typeface="Century" panose="02040604050505020304" pitchFamily="18" charset="0"/>
              </a:rPr>
              <a:t>(1992)</a:t>
            </a:r>
            <a:r>
              <a:rPr lang="ja-JP" altLang="en-US" sz="1500" dirty="0" smtClean="0">
                <a:latin typeface="Century" panose="02040604050505020304" pitchFamily="18" charset="0"/>
              </a:rPr>
              <a:t>「京阪神都市圏私鉄の多角化経営」</a:t>
            </a:r>
            <a:r>
              <a:rPr lang="en-US" altLang="ja-JP" sz="1500" dirty="0" smtClean="0">
                <a:latin typeface="Century" panose="02040604050505020304" pitchFamily="18" charset="0"/>
              </a:rPr>
              <a:t>『</a:t>
            </a:r>
            <a:r>
              <a:rPr lang="ja-JP" altLang="en-US" sz="1500" dirty="0" smtClean="0">
                <a:latin typeface="Century" panose="02040604050505020304" pitchFamily="18" charset="0"/>
              </a:rPr>
              <a:t>運輸と経済</a:t>
            </a:r>
            <a:r>
              <a:rPr lang="en-US" altLang="ja-JP" sz="1500" dirty="0" smtClean="0">
                <a:latin typeface="Century" panose="02040604050505020304" pitchFamily="18" charset="0"/>
              </a:rPr>
              <a:t>』</a:t>
            </a:r>
            <a:r>
              <a:rPr lang="ja-JP" altLang="en-US" sz="1500" dirty="0" smtClean="0">
                <a:latin typeface="Century" panose="02040604050505020304" pitchFamily="18" charset="0"/>
              </a:rPr>
              <a:t>第</a:t>
            </a:r>
            <a:r>
              <a:rPr lang="en-US" altLang="ja-JP" sz="1500" dirty="0" smtClean="0">
                <a:latin typeface="Century" panose="02040604050505020304" pitchFamily="18" charset="0"/>
              </a:rPr>
              <a:t>52</a:t>
            </a:r>
            <a:r>
              <a:rPr lang="ja-JP" altLang="en-US" sz="1500" dirty="0" smtClean="0">
                <a:latin typeface="Century" panose="02040604050505020304" pitchFamily="18" charset="0"/>
              </a:rPr>
              <a:t>巻</a:t>
            </a:r>
            <a:r>
              <a:rPr lang="en-US" altLang="ja-JP" sz="1500" dirty="0" smtClean="0">
                <a:latin typeface="Century" panose="02040604050505020304" pitchFamily="18" charset="0"/>
              </a:rPr>
              <a:t>7</a:t>
            </a:r>
            <a:r>
              <a:rPr lang="ja-JP" altLang="en-US" sz="1500" dirty="0" smtClean="0">
                <a:latin typeface="Century" panose="02040604050505020304" pitchFamily="18" charset="0"/>
              </a:rPr>
              <a:t>号</a:t>
            </a:r>
            <a:r>
              <a:rPr lang="en-US" altLang="ja-JP" sz="1500" dirty="0" smtClean="0">
                <a:latin typeface="Century" panose="02040604050505020304" pitchFamily="18" charset="0"/>
              </a:rPr>
              <a:t>,pp.44-48.</a:t>
            </a:r>
          </a:p>
          <a:p>
            <a:r>
              <a:rPr lang="ja-JP" altLang="en-US" sz="1500" dirty="0" smtClean="0">
                <a:latin typeface="Century" panose="02040604050505020304" pitchFamily="18" charset="0"/>
              </a:rPr>
              <a:t>   同　　　</a:t>
            </a:r>
            <a:r>
              <a:rPr lang="en-US" altLang="ja-JP" sz="1500" dirty="0" smtClean="0">
                <a:latin typeface="Century" panose="02040604050505020304" pitchFamily="18" charset="0"/>
              </a:rPr>
              <a:t> (1998)</a:t>
            </a:r>
            <a:r>
              <a:rPr lang="ja-JP" altLang="en-US" sz="1500" dirty="0" smtClean="0">
                <a:latin typeface="Century" panose="02040604050505020304" pitchFamily="18" charset="0"/>
              </a:rPr>
              <a:t>「大手私鉄の多角化戦略に関する若干の考察：その現状と評価」</a:t>
            </a:r>
            <a:r>
              <a:rPr lang="en-US" altLang="ja-JP" sz="1500" dirty="0" smtClean="0">
                <a:latin typeface="Century" panose="02040604050505020304" pitchFamily="18" charset="0"/>
              </a:rPr>
              <a:t>『</a:t>
            </a:r>
            <a:r>
              <a:rPr lang="ja-JP" altLang="en-US" sz="1500" dirty="0" smtClean="0">
                <a:latin typeface="Century" panose="02040604050505020304" pitchFamily="18" charset="0"/>
              </a:rPr>
              <a:t>國民經濟雑誌</a:t>
            </a:r>
            <a:r>
              <a:rPr lang="en-US" altLang="ja-JP" sz="1500" dirty="0" smtClean="0">
                <a:latin typeface="Century" panose="02040604050505020304" pitchFamily="18" charset="0"/>
              </a:rPr>
              <a:t>』</a:t>
            </a:r>
            <a:r>
              <a:rPr lang="ja-JP" altLang="en-US" sz="1500" dirty="0" smtClean="0">
                <a:latin typeface="Century" panose="02040604050505020304" pitchFamily="18" charset="0"/>
              </a:rPr>
              <a:t>第</a:t>
            </a:r>
            <a:r>
              <a:rPr lang="en-US" altLang="ja-JP" sz="1500" dirty="0" smtClean="0">
                <a:latin typeface="Century" panose="02040604050505020304" pitchFamily="18" charset="0"/>
              </a:rPr>
              <a:t>177</a:t>
            </a:r>
            <a:r>
              <a:rPr lang="ja-JP" altLang="en-US" sz="1500" dirty="0" smtClean="0">
                <a:latin typeface="Century" panose="02040604050505020304" pitchFamily="18" charset="0"/>
              </a:rPr>
              <a:t>巻第</a:t>
            </a:r>
            <a:r>
              <a:rPr lang="en-US" altLang="ja-JP" sz="1500" dirty="0" smtClean="0">
                <a:latin typeface="Century" panose="02040604050505020304" pitchFamily="18" charset="0"/>
              </a:rPr>
              <a:t>2</a:t>
            </a:r>
            <a:r>
              <a:rPr lang="ja-JP" altLang="en-US" sz="1500" dirty="0" smtClean="0">
                <a:latin typeface="Century" panose="02040604050505020304" pitchFamily="18" charset="0"/>
              </a:rPr>
              <a:t>号</a:t>
            </a:r>
            <a:r>
              <a:rPr lang="en-US" altLang="ja-JP" sz="1500" dirty="0" smtClean="0">
                <a:latin typeface="Century" panose="02040604050505020304" pitchFamily="18" charset="0"/>
              </a:rPr>
              <a:t>,PP..49-63.</a:t>
            </a:r>
          </a:p>
          <a:p>
            <a:r>
              <a:rPr lang="ja-JP" altLang="en-US" sz="1500" dirty="0">
                <a:latin typeface="Century" panose="02040604050505020304" pitchFamily="18" charset="0"/>
              </a:rPr>
              <a:t>　</a:t>
            </a:r>
            <a:r>
              <a:rPr lang="ja-JP" altLang="en-US" sz="1500" dirty="0" smtClean="0">
                <a:latin typeface="Century" panose="02040604050505020304" pitchFamily="18" charset="0"/>
              </a:rPr>
              <a:t> 同        </a:t>
            </a:r>
            <a:r>
              <a:rPr lang="en-US" altLang="ja-JP" sz="1500" dirty="0" smtClean="0">
                <a:latin typeface="Century" panose="02040604050505020304" pitchFamily="18" charset="0"/>
              </a:rPr>
              <a:t>(2001)『</a:t>
            </a:r>
            <a:r>
              <a:rPr lang="ja-JP" altLang="en-US" sz="1500" dirty="0" smtClean="0">
                <a:latin typeface="Century" panose="02040604050505020304" pitchFamily="18" charset="0"/>
              </a:rPr>
              <a:t>都市公共交通政策</a:t>
            </a:r>
            <a:r>
              <a:rPr lang="en-US" altLang="ja-JP" sz="1500" dirty="0" smtClean="0">
                <a:latin typeface="Century" panose="02040604050505020304" pitchFamily="18" charset="0"/>
              </a:rPr>
              <a:t>』</a:t>
            </a:r>
            <a:r>
              <a:rPr lang="ja-JP" altLang="en-US" sz="1500" dirty="0" smtClean="0">
                <a:latin typeface="Century" panose="02040604050505020304" pitchFamily="18" charset="0"/>
              </a:rPr>
              <a:t>千倉書房</a:t>
            </a:r>
            <a:endParaRPr lang="en-US" altLang="ja-JP" sz="1500" dirty="0" smtClean="0">
              <a:latin typeface="Century" panose="02040604050505020304" pitchFamily="18" charset="0"/>
            </a:endParaRPr>
          </a:p>
          <a:p>
            <a:r>
              <a:rPr lang="ja-JP" altLang="en-US" sz="1500" dirty="0" smtClean="0">
                <a:latin typeface="Century" panose="02040604050505020304" pitchFamily="18" charset="0"/>
              </a:rPr>
              <a:t>正司健一・</a:t>
            </a:r>
            <a:r>
              <a:rPr lang="en-US" altLang="ja-JP" sz="1500" dirty="0" smtClean="0">
                <a:latin typeface="Century" panose="02040604050505020304" pitchFamily="18" charset="0"/>
              </a:rPr>
              <a:t>Bruce </a:t>
            </a:r>
            <a:r>
              <a:rPr lang="en-US" altLang="ja-JP" sz="1500" dirty="0" err="1" smtClean="0">
                <a:latin typeface="Century" panose="02040604050505020304" pitchFamily="18" charset="0"/>
              </a:rPr>
              <a:t>J.Killeen</a:t>
            </a:r>
            <a:r>
              <a:rPr lang="ja-JP" altLang="en-US" sz="1500" dirty="0" smtClean="0">
                <a:latin typeface="Century" panose="02040604050505020304" pitchFamily="18" charset="0"/>
              </a:rPr>
              <a:t>（</a:t>
            </a:r>
            <a:r>
              <a:rPr lang="en-US" altLang="ja-JP" sz="1500" dirty="0" smtClean="0">
                <a:latin typeface="Century" panose="02040604050505020304" pitchFamily="18" charset="0"/>
              </a:rPr>
              <a:t>2000</a:t>
            </a:r>
            <a:r>
              <a:rPr lang="ja-JP" altLang="en-US" sz="1500" dirty="0" smtClean="0">
                <a:latin typeface="Century" panose="02040604050505020304" pitchFamily="18" charset="0"/>
              </a:rPr>
              <a:t>）｛大手私鉄の多角化戦略に関する若干の考察：その現状と評価」</a:t>
            </a:r>
            <a:r>
              <a:rPr lang="en-US" altLang="ja-JP" sz="1500" dirty="0" smtClean="0">
                <a:latin typeface="Century" panose="02040604050505020304" pitchFamily="18" charset="0"/>
              </a:rPr>
              <a:t>『</a:t>
            </a:r>
            <a:r>
              <a:rPr lang="ja-JP" altLang="en-US" sz="1500" dirty="0" smtClean="0">
                <a:latin typeface="Century" panose="02040604050505020304" pitchFamily="18" charset="0"/>
              </a:rPr>
              <a:t>交通学研究</a:t>
            </a:r>
            <a:r>
              <a:rPr lang="en-US" altLang="ja-JP" sz="1500" dirty="0" smtClean="0">
                <a:latin typeface="Century" panose="02040604050505020304" pitchFamily="18" charset="0"/>
              </a:rPr>
              <a:t>』,</a:t>
            </a:r>
            <a:r>
              <a:rPr lang="ja-JP" altLang="en-US" sz="1500" dirty="0" smtClean="0">
                <a:latin typeface="Century" panose="02040604050505020304" pitchFamily="18" charset="0"/>
              </a:rPr>
              <a:t>ｐｐ</a:t>
            </a:r>
            <a:r>
              <a:rPr lang="en-US" altLang="ja-JP" sz="1500" dirty="0" smtClean="0">
                <a:latin typeface="Century" panose="02040604050505020304" pitchFamily="18" charset="0"/>
              </a:rPr>
              <a:t>.185-194.</a:t>
            </a:r>
          </a:p>
          <a:p>
            <a:r>
              <a:rPr lang="ja-JP" altLang="en-US" sz="1500" dirty="0">
                <a:latin typeface="Century" panose="02040604050505020304" pitchFamily="18" charset="0"/>
              </a:rPr>
              <a:t>宋</a:t>
            </a:r>
            <a:r>
              <a:rPr lang="ja-JP" altLang="en-US" sz="1500" dirty="0" smtClean="0">
                <a:latin typeface="Century" panose="02040604050505020304" pitchFamily="18" charset="0"/>
              </a:rPr>
              <a:t>娟貞・正司健一（</a:t>
            </a:r>
            <a:r>
              <a:rPr lang="en-US" altLang="ja-JP" sz="1500" dirty="0" smtClean="0">
                <a:latin typeface="Century" panose="02040604050505020304" pitchFamily="18" charset="0"/>
              </a:rPr>
              <a:t>2014</a:t>
            </a:r>
            <a:r>
              <a:rPr lang="ja-JP" altLang="en-US" sz="1500" dirty="0" smtClean="0">
                <a:latin typeface="Century" panose="02040604050505020304" pitchFamily="18" charset="0"/>
              </a:rPr>
              <a:t>）「日本の大手私鉄の多角化戦略に関する考察とそのインプリケーション」</a:t>
            </a:r>
            <a:r>
              <a:rPr lang="en-US" altLang="ja-JP" sz="1500" dirty="0">
                <a:latin typeface="Century" panose="02040604050505020304" pitchFamily="18" charset="0"/>
              </a:rPr>
              <a:t> 『</a:t>
            </a:r>
            <a:r>
              <a:rPr lang="ja-JP" altLang="en-US" sz="1500" dirty="0">
                <a:latin typeface="Century" panose="02040604050505020304" pitchFamily="18" charset="0"/>
              </a:rPr>
              <a:t>國民經濟雑誌</a:t>
            </a:r>
            <a:r>
              <a:rPr lang="en-US" altLang="ja-JP" sz="1500" dirty="0">
                <a:latin typeface="Century" panose="02040604050505020304" pitchFamily="18" charset="0"/>
              </a:rPr>
              <a:t>』</a:t>
            </a:r>
            <a:r>
              <a:rPr lang="ja-JP" altLang="en-US" sz="1500" dirty="0" smtClean="0">
                <a:latin typeface="Century" panose="02040604050505020304" pitchFamily="18" charset="0"/>
              </a:rPr>
              <a:t>第</a:t>
            </a:r>
            <a:r>
              <a:rPr lang="en-US" altLang="ja-JP" sz="1500" dirty="0" smtClean="0">
                <a:latin typeface="Century" panose="02040604050505020304" pitchFamily="18" charset="0"/>
              </a:rPr>
              <a:t>209</a:t>
            </a:r>
            <a:r>
              <a:rPr lang="ja-JP" altLang="en-US" sz="1500" dirty="0" smtClean="0">
                <a:latin typeface="Century" panose="02040604050505020304" pitchFamily="18" charset="0"/>
              </a:rPr>
              <a:t>巻号</a:t>
            </a:r>
            <a:r>
              <a:rPr lang="en-US" altLang="ja-JP" sz="1500" dirty="0" smtClean="0">
                <a:latin typeface="Century" panose="02040604050505020304" pitchFamily="18" charset="0"/>
              </a:rPr>
              <a:t>,</a:t>
            </a:r>
          </a:p>
          <a:p>
            <a:pPr>
              <a:buNone/>
            </a:pPr>
            <a:r>
              <a:rPr lang="ja-JP" altLang="en-US" sz="1500" dirty="0" smtClean="0">
                <a:latin typeface="Century" panose="02040604050505020304" pitchFamily="18" charset="0"/>
              </a:rPr>
              <a:t>　　　　　</a:t>
            </a:r>
            <a:r>
              <a:rPr lang="en-US" altLang="ja-JP" sz="1500" dirty="0" smtClean="0">
                <a:latin typeface="Century" panose="02040604050505020304" pitchFamily="18" charset="0"/>
              </a:rPr>
              <a:t>PP.1-15.</a:t>
            </a:r>
          </a:p>
          <a:p>
            <a:r>
              <a:rPr lang="ja-JP" altLang="en-US" sz="1500" dirty="0" smtClean="0">
                <a:latin typeface="Century" panose="02040604050505020304" pitchFamily="18" charset="0"/>
              </a:rPr>
              <a:t>鉄道省「鉄道統計資料　昭和</a:t>
            </a:r>
            <a:r>
              <a:rPr lang="en-US" altLang="ja-JP" sz="1500" dirty="0" smtClean="0">
                <a:latin typeface="Century" panose="02040604050505020304" pitchFamily="18" charset="0"/>
              </a:rPr>
              <a:t>2</a:t>
            </a:r>
            <a:r>
              <a:rPr lang="ja-JP" altLang="en-US" sz="1500" dirty="0" smtClean="0">
                <a:latin typeface="Century" panose="02040604050505020304" pitchFamily="18" charset="0"/>
              </a:rPr>
              <a:t>年版第三編監督編」国立国会図書館デジタルコレクション</a:t>
            </a:r>
            <a:endParaRPr lang="en-US" altLang="ja-JP" sz="1500" dirty="0" smtClean="0">
              <a:latin typeface="Century" panose="02040604050505020304" pitchFamily="18" charset="0"/>
            </a:endParaRPr>
          </a:p>
          <a:p>
            <a:r>
              <a:rPr lang="ja-JP" altLang="en-US" sz="1500" dirty="0" smtClean="0">
                <a:latin typeface="Century" panose="02040604050505020304" pitchFamily="18" charset="0"/>
              </a:rPr>
              <a:t>　同　　「鉄道統計資料　昭和</a:t>
            </a:r>
            <a:r>
              <a:rPr lang="en-US" altLang="ja-JP" sz="1500" dirty="0" smtClean="0">
                <a:latin typeface="Century" panose="02040604050505020304" pitchFamily="18" charset="0"/>
              </a:rPr>
              <a:t>12</a:t>
            </a:r>
            <a:r>
              <a:rPr lang="ja-JP" altLang="en-US" sz="1500" dirty="0" smtClean="0">
                <a:latin typeface="Century" panose="02040604050505020304" pitchFamily="18" charset="0"/>
              </a:rPr>
              <a:t>年版第三編監督編」国立国会図書館デジタルコレクション</a:t>
            </a:r>
            <a:endParaRPr lang="en-US" altLang="ja-JP" sz="1500" dirty="0" smtClean="0">
              <a:latin typeface="Century" panose="02040604050505020304" pitchFamily="18" charset="0"/>
            </a:endParaRPr>
          </a:p>
          <a:p>
            <a:r>
              <a:rPr lang="ja-JP" altLang="en-US" sz="1500" dirty="0" smtClean="0">
                <a:latin typeface="Century" panose="02040604050505020304" pitchFamily="18" charset="0"/>
              </a:rPr>
              <a:t>内閣鉄道院「鉄道統計資料　大正</a:t>
            </a:r>
            <a:r>
              <a:rPr lang="en-US" altLang="ja-JP" sz="1500" dirty="0" smtClean="0">
                <a:latin typeface="Century" panose="02040604050505020304" pitchFamily="18" charset="0"/>
              </a:rPr>
              <a:t>6</a:t>
            </a:r>
            <a:r>
              <a:rPr lang="ja-JP" altLang="en-US" sz="1500" dirty="0" smtClean="0">
                <a:latin typeface="Century" panose="02040604050505020304" pitchFamily="18" charset="0"/>
              </a:rPr>
              <a:t>年版」国立国会図書館デジタルコレクション</a:t>
            </a:r>
            <a:endParaRPr lang="en-US" altLang="ja-JP" sz="1500" dirty="0" smtClean="0">
              <a:latin typeface="Century" panose="02040604050505020304" pitchFamily="18" charset="0"/>
            </a:endParaRPr>
          </a:p>
          <a:p>
            <a:r>
              <a:rPr lang="ja-JP" altLang="en-US" sz="1500" dirty="0" smtClean="0">
                <a:latin typeface="Century" panose="02040604050505020304" pitchFamily="18" charset="0"/>
              </a:rPr>
              <a:t>中西健一</a:t>
            </a:r>
            <a:r>
              <a:rPr lang="en-US" altLang="ja-JP" sz="1500" dirty="0" smtClean="0">
                <a:latin typeface="Century" panose="02040604050505020304" pitchFamily="18" charset="0"/>
              </a:rPr>
              <a:t>(1979</a:t>
            </a:r>
            <a:r>
              <a:rPr lang="ja-JP" altLang="en-US" sz="1500" dirty="0" smtClean="0">
                <a:latin typeface="Century" panose="02040604050505020304" pitchFamily="18" charset="0"/>
              </a:rPr>
              <a:t>）</a:t>
            </a:r>
            <a:r>
              <a:rPr lang="en-US" altLang="ja-JP" sz="1500" dirty="0" smtClean="0">
                <a:latin typeface="Century" panose="02040604050505020304" pitchFamily="18" charset="0"/>
              </a:rPr>
              <a:t>『</a:t>
            </a:r>
            <a:r>
              <a:rPr lang="ja-JP" altLang="en-US" sz="1500" dirty="0" smtClean="0">
                <a:latin typeface="Century" panose="02040604050505020304" pitchFamily="18" charset="0"/>
              </a:rPr>
              <a:t>日本私有鉄道史研究（増補版）</a:t>
            </a:r>
            <a:r>
              <a:rPr lang="en-US" altLang="ja-JP" sz="1500" dirty="0" smtClean="0">
                <a:latin typeface="Century" panose="02040604050505020304" pitchFamily="18" charset="0"/>
              </a:rPr>
              <a:t>』</a:t>
            </a:r>
            <a:r>
              <a:rPr lang="ja-JP" altLang="en-US" sz="1500" dirty="0" smtClean="0">
                <a:latin typeface="Century" panose="02040604050505020304" pitchFamily="18" charset="0"/>
              </a:rPr>
              <a:t>ミネルヴァ書房</a:t>
            </a:r>
            <a:endParaRPr lang="en-US" altLang="ja-JP" sz="1500" dirty="0" smtClean="0">
              <a:latin typeface="Century" panose="02040604050505020304" pitchFamily="18" charset="0"/>
            </a:endParaRPr>
          </a:p>
          <a:p>
            <a:r>
              <a:rPr lang="ja-JP" altLang="en-US" sz="1500" dirty="0">
                <a:latin typeface="Century" panose="02040604050505020304" pitchFamily="18" charset="0"/>
              </a:rPr>
              <a:t>　</a:t>
            </a:r>
            <a:r>
              <a:rPr lang="ja-JP" altLang="en-US" sz="1500" dirty="0" smtClean="0">
                <a:latin typeface="Century" panose="02040604050505020304" pitchFamily="18" charset="0"/>
              </a:rPr>
              <a:t>同　　　  </a:t>
            </a:r>
            <a:r>
              <a:rPr lang="en-US" altLang="ja-JP" sz="1500" dirty="0" smtClean="0">
                <a:latin typeface="Century" panose="02040604050505020304" pitchFamily="18" charset="0"/>
              </a:rPr>
              <a:t>(1987</a:t>
            </a:r>
            <a:r>
              <a:rPr lang="ja-JP" altLang="en-US" sz="1500" dirty="0" smtClean="0">
                <a:latin typeface="Century" panose="02040604050505020304" pitchFamily="18" charset="0"/>
              </a:rPr>
              <a:t>）「大都市地域の形成と民営鉄道」廣岡治哉編</a:t>
            </a:r>
            <a:r>
              <a:rPr lang="en-US" altLang="ja-JP" sz="1500" dirty="0" smtClean="0">
                <a:latin typeface="Century" panose="02040604050505020304" pitchFamily="18" charset="0"/>
              </a:rPr>
              <a:t>『</a:t>
            </a:r>
            <a:r>
              <a:rPr lang="ja-JP" altLang="en-US" sz="1500" dirty="0" smtClean="0">
                <a:latin typeface="Century" panose="02040604050505020304" pitchFamily="18" charset="0"/>
              </a:rPr>
              <a:t>近代日本交通史</a:t>
            </a:r>
            <a:r>
              <a:rPr lang="en-US" altLang="ja-JP" sz="1500" dirty="0" smtClean="0">
                <a:latin typeface="Century" panose="02040604050505020304" pitchFamily="18" charset="0"/>
              </a:rPr>
              <a:t>』</a:t>
            </a:r>
            <a:r>
              <a:rPr lang="ja-JP" altLang="en-US" sz="1500" dirty="0" smtClean="0">
                <a:latin typeface="Century" panose="02040604050505020304" pitchFamily="18" charset="0"/>
              </a:rPr>
              <a:t>法政大学出版局</a:t>
            </a:r>
            <a:r>
              <a:rPr lang="en-US" altLang="ja-JP" sz="1500" dirty="0" smtClean="0">
                <a:latin typeface="Century" panose="02040604050505020304" pitchFamily="18" charset="0"/>
              </a:rPr>
              <a:t>,</a:t>
            </a:r>
            <a:r>
              <a:rPr lang="ja-JP" altLang="en-US" sz="1500" dirty="0" smtClean="0">
                <a:latin typeface="Century" panose="02040604050505020304" pitchFamily="18" charset="0"/>
              </a:rPr>
              <a:t>ｐｐ</a:t>
            </a:r>
            <a:r>
              <a:rPr lang="en-US" altLang="ja-JP" sz="1500" dirty="0" smtClean="0">
                <a:latin typeface="Century" panose="02040604050505020304" pitchFamily="18" charset="0"/>
              </a:rPr>
              <a:t>163.-172.</a:t>
            </a:r>
          </a:p>
          <a:p>
            <a:r>
              <a:rPr lang="ja-JP" altLang="en-US" sz="1500" dirty="0" smtClean="0">
                <a:latin typeface="Century" panose="02040604050505020304" pitchFamily="18" charset="0"/>
              </a:rPr>
              <a:t>吉田茂</a:t>
            </a:r>
            <a:r>
              <a:rPr lang="en-US" altLang="ja-JP" sz="1500" dirty="0" smtClean="0">
                <a:latin typeface="Century" panose="02040604050505020304" pitchFamily="18" charset="0"/>
              </a:rPr>
              <a:t>(1986)</a:t>
            </a:r>
            <a:r>
              <a:rPr lang="ja-JP" altLang="en-US" sz="1500" dirty="0" smtClean="0">
                <a:latin typeface="Century" panose="02040604050505020304" pitchFamily="18" charset="0"/>
              </a:rPr>
              <a:t>「交通事業の多角化－日本の交通事業を中心に－」</a:t>
            </a:r>
            <a:r>
              <a:rPr lang="en-US" altLang="ja-JP" sz="1500" dirty="0" smtClean="0">
                <a:latin typeface="Century" panose="02040604050505020304" pitchFamily="18" charset="0"/>
              </a:rPr>
              <a:t>『</a:t>
            </a:r>
            <a:r>
              <a:rPr lang="ja-JP" altLang="en-US" sz="1500" dirty="0" smtClean="0">
                <a:latin typeface="Century" panose="02040604050505020304" pitchFamily="18" charset="0"/>
              </a:rPr>
              <a:t>運輸と経済</a:t>
            </a:r>
            <a:r>
              <a:rPr lang="en-US" altLang="ja-JP" sz="1500" dirty="0" smtClean="0">
                <a:latin typeface="Century" panose="02040604050505020304" pitchFamily="18" charset="0"/>
              </a:rPr>
              <a:t>』</a:t>
            </a:r>
            <a:r>
              <a:rPr lang="ja-JP" altLang="en-US" sz="1500" dirty="0" smtClean="0">
                <a:latin typeface="Century" panose="02040604050505020304" pitchFamily="18" charset="0"/>
              </a:rPr>
              <a:t>第</a:t>
            </a:r>
            <a:r>
              <a:rPr lang="en-US" altLang="ja-JP" sz="1500" dirty="0" smtClean="0">
                <a:latin typeface="Century" panose="02040604050505020304" pitchFamily="18" charset="0"/>
              </a:rPr>
              <a:t>46</a:t>
            </a:r>
            <a:r>
              <a:rPr lang="ja-JP" altLang="en-US" sz="1500" dirty="0" smtClean="0">
                <a:latin typeface="Century" panose="02040604050505020304" pitchFamily="18" charset="0"/>
              </a:rPr>
              <a:t>巻</a:t>
            </a:r>
            <a:r>
              <a:rPr lang="en-US" altLang="ja-JP" sz="1500" dirty="0" smtClean="0">
                <a:latin typeface="Century" panose="02040604050505020304" pitchFamily="18" charset="0"/>
              </a:rPr>
              <a:t>4</a:t>
            </a:r>
            <a:r>
              <a:rPr lang="ja-JP" altLang="en-US" sz="1500" dirty="0" smtClean="0">
                <a:latin typeface="Century" panose="02040604050505020304" pitchFamily="18" charset="0"/>
              </a:rPr>
              <a:t>号</a:t>
            </a:r>
            <a:r>
              <a:rPr lang="en-US" altLang="ja-JP" sz="1500" dirty="0" smtClean="0">
                <a:latin typeface="Century" panose="02040604050505020304" pitchFamily="18" charset="0"/>
              </a:rPr>
              <a:t>,pp.27-36.</a:t>
            </a:r>
          </a:p>
          <a:p>
            <a:r>
              <a:rPr lang="ja-JP" altLang="en-US" sz="1500" dirty="0">
                <a:latin typeface="Century" panose="02040604050505020304" pitchFamily="18" charset="0"/>
              </a:rPr>
              <a:t>　</a:t>
            </a:r>
            <a:r>
              <a:rPr lang="ja-JP" altLang="en-US" sz="1500" dirty="0" smtClean="0">
                <a:latin typeface="Century" panose="02040604050505020304" pitchFamily="18" charset="0"/>
              </a:rPr>
              <a:t>同　　</a:t>
            </a:r>
            <a:r>
              <a:rPr lang="en-US" altLang="ja-JP" sz="1500" dirty="0" smtClean="0">
                <a:latin typeface="Century" panose="02040604050505020304" pitchFamily="18" charset="0"/>
              </a:rPr>
              <a:t>(1987)</a:t>
            </a:r>
            <a:r>
              <a:rPr lang="ja-JP" altLang="en-US" sz="1500" dirty="0" smtClean="0">
                <a:latin typeface="Century" panose="02040604050505020304" pitchFamily="18" charset="0"/>
              </a:rPr>
              <a:t>「交通産業の事業展開と戦略的</a:t>
            </a:r>
            <a:r>
              <a:rPr lang="ja-JP" altLang="en-US" sz="1500" dirty="0">
                <a:latin typeface="Century" panose="02040604050505020304" pitchFamily="18" charset="0"/>
              </a:rPr>
              <a:t>意義</a:t>
            </a:r>
            <a:r>
              <a:rPr lang="ja-JP" altLang="en-US" sz="1500" dirty="0" smtClean="0">
                <a:latin typeface="Century" panose="02040604050505020304" pitchFamily="18" charset="0"/>
              </a:rPr>
              <a:t>」</a:t>
            </a:r>
            <a:r>
              <a:rPr lang="en-US" altLang="ja-JP" sz="1500" dirty="0" smtClean="0">
                <a:latin typeface="Century" panose="02040604050505020304" pitchFamily="18" charset="0"/>
              </a:rPr>
              <a:t>『</a:t>
            </a:r>
            <a:r>
              <a:rPr lang="ja-JP" altLang="en-US" sz="1500" dirty="0" smtClean="0">
                <a:latin typeface="Century" panose="02040604050505020304" pitchFamily="18" charset="0"/>
              </a:rPr>
              <a:t>運輸と経済</a:t>
            </a:r>
            <a:r>
              <a:rPr lang="en-US" altLang="ja-JP" sz="1500" dirty="0" smtClean="0">
                <a:latin typeface="Century" panose="02040604050505020304" pitchFamily="18" charset="0"/>
              </a:rPr>
              <a:t>』</a:t>
            </a:r>
            <a:r>
              <a:rPr lang="ja-JP" altLang="en-US" sz="1500" dirty="0" smtClean="0">
                <a:latin typeface="Century" panose="02040604050505020304" pitchFamily="18" charset="0"/>
              </a:rPr>
              <a:t>第</a:t>
            </a:r>
            <a:r>
              <a:rPr lang="en-US" altLang="ja-JP" sz="1500" dirty="0" smtClean="0">
                <a:latin typeface="Century" panose="02040604050505020304" pitchFamily="18" charset="0"/>
              </a:rPr>
              <a:t>47</a:t>
            </a:r>
            <a:r>
              <a:rPr lang="ja-JP" altLang="en-US" sz="1500" dirty="0">
                <a:latin typeface="Century" panose="02040604050505020304" pitchFamily="18" charset="0"/>
              </a:rPr>
              <a:t>巻</a:t>
            </a:r>
            <a:r>
              <a:rPr lang="en-US" altLang="ja-JP" sz="1500" dirty="0">
                <a:latin typeface="Century" panose="02040604050505020304" pitchFamily="18" charset="0"/>
              </a:rPr>
              <a:t>9</a:t>
            </a:r>
            <a:r>
              <a:rPr lang="ja-JP" altLang="en-US" sz="1500" dirty="0" smtClean="0">
                <a:latin typeface="Century" panose="02040604050505020304" pitchFamily="18" charset="0"/>
              </a:rPr>
              <a:t>号</a:t>
            </a:r>
            <a:r>
              <a:rPr lang="en-US" altLang="ja-JP" sz="1500" dirty="0" smtClean="0">
                <a:latin typeface="Century" panose="02040604050505020304" pitchFamily="18" charset="0"/>
              </a:rPr>
              <a:t>,pp.4-15.</a:t>
            </a:r>
            <a:endParaRPr kumimoji="1" lang="ja-JP" altLang="en-US" sz="1500" dirty="0">
              <a:latin typeface="Century" panose="02040604050505020304" pitchFamily="18" charset="0"/>
            </a:endParaRPr>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44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0115" y="290135"/>
            <a:ext cx="10972800" cy="1219767"/>
          </a:xfrm>
        </p:spPr>
        <p:txBody>
          <a:bodyPr>
            <a:noAutofit/>
          </a:bodyPr>
          <a:lstStyle/>
          <a:p>
            <a:pPr algn="l"/>
            <a:r>
              <a:rPr lang="ja-JP" altLang="en-US" sz="2400" dirty="0" smtClean="0"/>
              <a:t>中西（</a:t>
            </a:r>
            <a:r>
              <a:rPr lang="en-US" altLang="ja-JP" sz="2400" dirty="0" smtClean="0"/>
              <a:t>1979</a:t>
            </a:r>
            <a:r>
              <a:rPr lang="ja-JP" altLang="en-US" sz="2400" dirty="0" smtClean="0"/>
              <a:t>）によれば、</a:t>
            </a:r>
            <a:r>
              <a:rPr kumimoji="1" lang="ja-JP" altLang="en-US" sz="2400" dirty="0" smtClean="0"/>
              <a:t>この第３段階当初（</a:t>
            </a:r>
            <a:r>
              <a:rPr kumimoji="1" lang="en-US" altLang="ja-JP" sz="2400" dirty="0" smtClean="0"/>
              <a:t>1928</a:t>
            </a:r>
            <a:r>
              <a:rPr kumimoji="1" lang="ja-JP" altLang="en-US" sz="2400" dirty="0" smtClean="0"/>
              <a:t>（昭和</a:t>
            </a:r>
            <a:r>
              <a:rPr kumimoji="1" lang="en-US" altLang="ja-JP" sz="2400" dirty="0" smtClean="0"/>
              <a:t>3</a:t>
            </a:r>
            <a:r>
              <a:rPr kumimoji="1" lang="ja-JP" altLang="en-US" sz="2400" dirty="0" smtClean="0"/>
              <a:t>）年）時点での民鉄の現況と、第２段階当初（</a:t>
            </a:r>
            <a:r>
              <a:rPr kumimoji="1" lang="en-US" altLang="ja-JP" sz="2400" dirty="0" smtClean="0"/>
              <a:t>1911</a:t>
            </a:r>
            <a:r>
              <a:rPr kumimoji="1" lang="ja-JP" altLang="en-US" sz="2400" dirty="0" smtClean="0"/>
              <a:t>（明治</a:t>
            </a:r>
            <a:r>
              <a:rPr kumimoji="1" lang="en-US" altLang="ja-JP" sz="2400" dirty="0" smtClean="0"/>
              <a:t>44</a:t>
            </a:r>
            <a:r>
              <a:rPr kumimoji="1" lang="ja-JP" altLang="en-US" sz="2400" dirty="0" smtClean="0"/>
              <a:t>）年）から成長状況については以下のとおり、その特徴を述べている（表</a:t>
            </a:r>
            <a:r>
              <a:rPr kumimoji="1" lang="en-US" altLang="ja-JP" sz="2400" dirty="0" smtClean="0"/>
              <a:t>-1</a:t>
            </a:r>
            <a:r>
              <a:rPr kumimoji="1" lang="ja-JP" altLang="en-US" sz="2400" dirty="0" smtClean="0"/>
              <a:t>）。</a:t>
            </a:r>
            <a:endParaRPr kumimoji="1" lang="ja-JP" altLang="en-US" sz="2400" dirty="0"/>
          </a:p>
        </p:txBody>
      </p:sp>
      <p:sp>
        <p:nvSpPr>
          <p:cNvPr id="5" name="テキスト ボックス 4"/>
          <p:cNvSpPr txBox="1"/>
          <p:nvPr/>
        </p:nvSpPr>
        <p:spPr>
          <a:xfrm>
            <a:off x="6715593" y="1801572"/>
            <a:ext cx="5202604" cy="2800767"/>
          </a:xfrm>
          <a:prstGeom prst="rect">
            <a:avLst/>
          </a:prstGeom>
          <a:noFill/>
        </p:spPr>
        <p:txBody>
          <a:bodyPr wrap="square" rtlCol="0">
            <a:spAutoFit/>
          </a:bodyPr>
          <a:lstStyle/>
          <a:p>
            <a:r>
              <a:rPr kumimoji="1" lang="ja-JP" altLang="en-US" sz="2800" b="1" u="sng" dirty="0" smtClean="0"/>
              <a:t>大阪圏＝関西型（京浜急行を含む）</a:t>
            </a:r>
            <a:endParaRPr kumimoji="1" lang="en-US" altLang="ja-JP" sz="2800" b="1" u="sng" dirty="0" smtClean="0"/>
          </a:p>
          <a:p>
            <a:endParaRPr kumimoji="1" lang="en-US" altLang="ja-JP" sz="2000" dirty="0"/>
          </a:p>
          <a:p>
            <a:r>
              <a:rPr kumimoji="1" lang="ja-JP" altLang="en-US" sz="2000" dirty="0" smtClean="0"/>
              <a:t>①大正初期に鉄道網の骨格を形成。</a:t>
            </a:r>
            <a:endParaRPr kumimoji="1" lang="en-US" altLang="ja-JP" sz="2000" dirty="0" smtClean="0"/>
          </a:p>
          <a:p>
            <a:endParaRPr kumimoji="1" lang="en-US" altLang="ja-JP" sz="2000" dirty="0"/>
          </a:p>
          <a:p>
            <a:r>
              <a:rPr kumimoji="1" lang="ja-JP" altLang="en-US" sz="2000" dirty="0" smtClean="0"/>
              <a:t>②郊外分散以前のレジャー等の消費性の交通需要を基盤に成立し、鉄道敷設と沿線開発を媒介に郊外化が進展。</a:t>
            </a:r>
            <a:endParaRPr kumimoji="1" lang="en-US" altLang="ja-JP" sz="2000" dirty="0"/>
          </a:p>
        </p:txBody>
      </p:sp>
      <p:sp>
        <p:nvSpPr>
          <p:cNvPr id="6" name="テキスト ボックス 5"/>
          <p:cNvSpPr txBox="1"/>
          <p:nvPr/>
        </p:nvSpPr>
        <p:spPr>
          <a:xfrm>
            <a:off x="6715593" y="4832454"/>
            <a:ext cx="5202604" cy="1754326"/>
          </a:xfrm>
          <a:prstGeom prst="rect">
            <a:avLst/>
          </a:prstGeom>
          <a:noFill/>
        </p:spPr>
        <p:txBody>
          <a:bodyPr wrap="square" rtlCol="0">
            <a:spAutoFit/>
          </a:bodyPr>
          <a:lstStyle/>
          <a:p>
            <a:r>
              <a:rPr kumimoji="1" lang="ja-JP" altLang="en-US" sz="2800" b="1" u="sng" dirty="0" smtClean="0"/>
              <a:t>東京圏＝関東型</a:t>
            </a:r>
            <a:endParaRPr kumimoji="1" lang="en-US" altLang="ja-JP" sz="2800" b="1" u="sng" dirty="0" smtClean="0"/>
          </a:p>
          <a:p>
            <a:endParaRPr kumimoji="1" lang="en-US" altLang="ja-JP" sz="2000" dirty="0"/>
          </a:p>
          <a:p>
            <a:r>
              <a:rPr kumimoji="1" lang="ja-JP" altLang="en-US" sz="2000" dirty="0" smtClean="0"/>
              <a:t>①関東</a:t>
            </a:r>
            <a:r>
              <a:rPr kumimoji="1" lang="ja-JP" altLang="en-US" sz="2000" dirty="0"/>
              <a:t>大震災を機とする中産サラリーマンの郊外移住</a:t>
            </a:r>
            <a:r>
              <a:rPr kumimoji="1" lang="ja-JP" altLang="en-US" sz="2000" dirty="0" smtClean="0"/>
              <a:t>趨勢（郊外化が前提）に</a:t>
            </a:r>
            <a:r>
              <a:rPr kumimoji="1" lang="ja-JP" altLang="en-US" sz="2000" dirty="0"/>
              <a:t>のって</a:t>
            </a:r>
            <a:r>
              <a:rPr kumimoji="1" lang="ja-JP" altLang="en-US" sz="2000" dirty="0" smtClean="0"/>
              <a:t>飛躍的に発展</a:t>
            </a:r>
            <a:endParaRPr kumimoji="1" lang="ja-JP" altLang="en-US"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458" y="1509902"/>
            <a:ext cx="5920352" cy="507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240924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281" y="1973606"/>
            <a:ext cx="10709953" cy="3032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テキスト ボックス 5"/>
          <p:cNvSpPr txBox="1"/>
          <p:nvPr/>
        </p:nvSpPr>
        <p:spPr>
          <a:xfrm>
            <a:off x="589547" y="5331417"/>
            <a:ext cx="10693219" cy="830997"/>
          </a:xfrm>
          <a:prstGeom prst="rect">
            <a:avLst/>
          </a:prstGeom>
          <a:noFill/>
        </p:spPr>
        <p:txBody>
          <a:bodyPr wrap="square" rtlCol="0">
            <a:spAutoFit/>
          </a:bodyPr>
          <a:lstStyle/>
          <a:p>
            <a:r>
              <a:rPr kumimoji="1" lang="ja-JP" altLang="en-US" sz="2400" dirty="0" smtClean="0"/>
              <a:t>⇒以上から、本研究でも中西（</a:t>
            </a:r>
            <a:r>
              <a:rPr kumimoji="1" lang="en-US" altLang="ja-JP" sz="2400" dirty="0" smtClean="0"/>
              <a:t>1979</a:t>
            </a:r>
            <a:r>
              <a:rPr kumimoji="1" lang="ja-JP" altLang="en-US" sz="2400" dirty="0" smtClean="0"/>
              <a:t>）に準じて、関西と関東の大手民鉄に分けて、　</a:t>
            </a:r>
            <a:endParaRPr kumimoji="1" lang="en-US" altLang="ja-JP" sz="2400" dirty="0" smtClean="0"/>
          </a:p>
          <a:p>
            <a:r>
              <a:rPr kumimoji="1" lang="ja-JP" altLang="en-US" sz="2400" dirty="0" smtClean="0"/>
              <a:t>　　成長性等の分析を進めていくこととしたい。</a:t>
            </a:r>
            <a:endParaRPr kumimoji="1" lang="ja-JP" altLang="en-US" sz="2400" dirty="0"/>
          </a:p>
        </p:txBody>
      </p:sp>
      <p:sp>
        <p:nvSpPr>
          <p:cNvPr id="7" name="テキスト ボックス 6"/>
          <p:cNvSpPr txBox="1"/>
          <p:nvPr/>
        </p:nvSpPr>
        <p:spPr>
          <a:xfrm>
            <a:off x="3080084" y="1491915"/>
            <a:ext cx="6400800" cy="461665"/>
          </a:xfrm>
          <a:prstGeom prst="rect">
            <a:avLst/>
          </a:prstGeom>
          <a:noFill/>
        </p:spPr>
        <p:txBody>
          <a:bodyPr wrap="square" rtlCol="0">
            <a:spAutoFit/>
          </a:bodyPr>
          <a:lstStyle/>
          <a:p>
            <a:r>
              <a:rPr kumimoji="1" lang="ja-JP" altLang="en-US" sz="2400" dirty="0" smtClean="0"/>
              <a:t>表</a:t>
            </a:r>
            <a:r>
              <a:rPr kumimoji="1" lang="en-US" altLang="ja-JP" sz="2400" dirty="0" smtClean="0"/>
              <a:t>-1-2</a:t>
            </a:r>
            <a:r>
              <a:rPr kumimoji="1" lang="ja-JP" altLang="en-US" sz="2400" dirty="0" smtClean="0"/>
              <a:t>　第二次世界大戦までの鉄道の整備状況</a:t>
            </a:r>
            <a:endParaRPr kumimoji="1" lang="ja-JP" altLang="en-US" sz="2400" dirty="0"/>
          </a:p>
        </p:txBody>
      </p:sp>
      <p:sp>
        <p:nvSpPr>
          <p:cNvPr id="8" name="テキスト ボックス 7"/>
          <p:cNvSpPr txBox="1"/>
          <p:nvPr/>
        </p:nvSpPr>
        <p:spPr>
          <a:xfrm>
            <a:off x="722683" y="401217"/>
            <a:ext cx="10744200" cy="830997"/>
          </a:xfrm>
          <a:prstGeom prst="rect">
            <a:avLst/>
          </a:prstGeom>
          <a:noFill/>
        </p:spPr>
        <p:txBody>
          <a:bodyPr wrap="square" rtlCol="0">
            <a:spAutoFit/>
          </a:bodyPr>
          <a:lstStyle/>
          <a:p>
            <a:r>
              <a:rPr kumimoji="1" lang="ja-JP" altLang="en-US" sz="2400" dirty="0" smtClean="0"/>
              <a:t>表</a:t>
            </a:r>
            <a:r>
              <a:rPr kumimoji="1" lang="en-US" altLang="ja-JP" sz="2400" dirty="0" smtClean="0"/>
              <a:t>-1-2</a:t>
            </a:r>
            <a:r>
              <a:rPr kumimoji="1" lang="ja-JP" altLang="en-US" sz="2400" dirty="0" smtClean="0"/>
              <a:t>の通り、関西の鉄道整備状況は、関東に比べて、明治大正期に整備が進捗していることが分かった。</a:t>
            </a:r>
            <a:endParaRPr kumimoji="1" lang="ja-JP" altLang="en-US" sz="2400" dirty="0"/>
          </a:p>
        </p:txBody>
      </p:sp>
    </p:spTree>
    <p:extLst>
      <p:ext uri="{BB962C8B-B14F-4D97-AF65-F5344CB8AC3E}">
        <p14:creationId xmlns:p14="http://schemas.microsoft.com/office/powerpoint/2010/main" val="237442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7097" y="1634557"/>
            <a:ext cx="10972800" cy="473212"/>
          </a:xfrm>
        </p:spPr>
        <p:txBody>
          <a:bodyPr>
            <a:normAutofit/>
          </a:bodyPr>
          <a:lstStyle/>
          <a:p>
            <a:r>
              <a:rPr lang="ja-JP" altLang="en-US" sz="2000" dirty="0" smtClean="0"/>
              <a:t>表</a:t>
            </a:r>
            <a:r>
              <a:rPr lang="en-US" altLang="ja-JP" sz="2000" dirty="0" smtClean="0"/>
              <a:t>-1-3</a:t>
            </a:r>
            <a:r>
              <a:rPr lang="ja-JP" altLang="en-US" sz="2000" dirty="0" smtClean="0"/>
              <a:t>　地方鉄道、軌道</a:t>
            </a:r>
            <a:r>
              <a:rPr kumimoji="1" lang="ja-JP" altLang="en-US" sz="2000" dirty="0" smtClean="0"/>
              <a:t>および国鉄別成長・収益状況（</a:t>
            </a:r>
            <a:r>
              <a:rPr lang="en-US" altLang="ja-JP" sz="2000" dirty="0" smtClean="0"/>
              <a:t>1926</a:t>
            </a:r>
            <a:r>
              <a:rPr lang="ja-JP" altLang="en-US" sz="2000" dirty="0" smtClean="0"/>
              <a:t>～</a:t>
            </a:r>
            <a:r>
              <a:rPr lang="en-US" altLang="ja-JP" sz="2000" dirty="0"/>
              <a:t>1935</a:t>
            </a:r>
            <a:r>
              <a:rPr lang="ja-JP" altLang="en-US" sz="2000" dirty="0" smtClean="0"/>
              <a:t>年）</a:t>
            </a:r>
            <a:endParaRPr kumimoji="1" lang="ja-JP" altLang="en-US" sz="20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851" y="2076773"/>
            <a:ext cx="9587067" cy="4548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479681" y="412866"/>
            <a:ext cx="11227633" cy="1015663"/>
          </a:xfrm>
          <a:prstGeom prst="rect">
            <a:avLst/>
          </a:prstGeom>
          <a:noFill/>
        </p:spPr>
        <p:txBody>
          <a:bodyPr wrap="square" rtlCol="0">
            <a:spAutoFit/>
          </a:bodyPr>
          <a:lstStyle/>
          <a:p>
            <a:r>
              <a:rPr kumimoji="1" lang="ja-JP" altLang="en-US" sz="2000" dirty="0">
                <a:latin typeface="+mj-ea"/>
              </a:rPr>
              <a:t>参考までに、 </a:t>
            </a:r>
            <a:r>
              <a:rPr kumimoji="1" lang="en-US" altLang="ja-JP" sz="2000" dirty="0" smtClean="0"/>
              <a:t>1926</a:t>
            </a:r>
            <a:r>
              <a:rPr kumimoji="1" lang="ja-JP" altLang="en-US" sz="2000" dirty="0" smtClean="0"/>
              <a:t>年～</a:t>
            </a:r>
            <a:r>
              <a:rPr kumimoji="1" lang="en-US" altLang="ja-JP" sz="2000" dirty="0" smtClean="0"/>
              <a:t>1935</a:t>
            </a:r>
            <a:r>
              <a:rPr kumimoji="1" lang="ja-JP" altLang="en-US" sz="2000" dirty="0" smtClean="0"/>
              <a:t>年間の収益状況を地方鉄道、軌道および国鉄別にみると、各主体とも</a:t>
            </a:r>
            <a:r>
              <a:rPr kumimoji="1" lang="en-US" altLang="ja-JP" sz="2000" dirty="0" smtClean="0"/>
              <a:t>40</a:t>
            </a:r>
            <a:r>
              <a:rPr kumimoji="1" lang="ja-JP" altLang="en-US" sz="2000" dirty="0" smtClean="0"/>
              <a:t>％程度の利益を確保しており、現在の営業利益率（概ね</a:t>
            </a:r>
            <a:r>
              <a:rPr kumimoji="1" lang="en-US" altLang="ja-JP" sz="2000" dirty="0" smtClean="0"/>
              <a:t>10</a:t>
            </a:r>
            <a:r>
              <a:rPr kumimoji="1" lang="ja-JP" altLang="en-US" sz="2000" dirty="0" smtClean="0"/>
              <a:t>％台、表</a:t>
            </a:r>
            <a:r>
              <a:rPr kumimoji="1" lang="en-US" altLang="ja-JP" sz="2000" dirty="0" smtClean="0"/>
              <a:t>-17</a:t>
            </a:r>
            <a:r>
              <a:rPr kumimoji="1" lang="ja-JP" altLang="en-US" sz="2000" dirty="0" smtClean="0"/>
              <a:t>）に比して高い収益性を確保していることが分かる（表</a:t>
            </a:r>
            <a:r>
              <a:rPr kumimoji="1" lang="en-US" altLang="ja-JP" sz="2000" dirty="0" smtClean="0"/>
              <a:t>-1-3</a:t>
            </a:r>
            <a:r>
              <a:rPr kumimoji="1" lang="ja-JP" altLang="en-US" sz="2000" dirty="0" smtClean="0"/>
              <a:t>）。</a:t>
            </a:r>
            <a:endParaRPr kumimoji="1" lang="ja-JP" altLang="en-US" sz="2000" dirty="0"/>
          </a:p>
        </p:txBody>
      </p:sp>
    </p:spTree>
    <p:extLst>
      <p:ext uri="{BB962C8B-B14F-4D97-AF65-F5344CB8AC3E}">
        <p14:creationId xmlns:p14="http://schemas.microsoft.com/office/powerpoint/2010/main" val="3217918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4102" y="2154207"/>
            <a:ext cx="10972800" cy="488605"/>
          </a:xfrm>
        </p:spPr>
        <p:txBody>
          <a:bodyPr>
            <a:normAutofit/>
          </a:bodyPr>
          <a:lstStyle/>
          <a:p>
            <a:r>
              <a:rPr lang="ja-JP" altLang="en-US" sz="2400" dirty="0" smtClean="0"/>
              <a:t>表</a:t>
            </a:r>
            <a:r>
              <a:rPr lang="en-US" altLang="ja-JP" sz="2400" dirty="0" smtClean="0"/>
              <a:t>-1-4</a:t>
            </a:r>
            <a:r>
              <a:rPr lang="ja-JP" altLang="en-US" sz="2400" dirty="0" smtClean="0"/>
              <a:t>　地方</a:t>
            </a:r>
            <a:r>
              <a:rPr lang="ja-JP" altLang="en-US" sz="2400" dirty="0"/>
              <a:t>鉄道、</a:t>
            </a:r>
            <a:r>
              <a:rPr lang="ja-JP" altLang="en-US" sz="2400" dirty="0" smtClean="0"/>
              <a:t>軌道の成長</a:t>
            </a:r>
            <a:r>
              <a:rPr lang="ja-JP" altLang="en-US" sz="2400" dirty="0"/>
              <a:t>・収益状況（</a:t>
            </a:r>
            <a:r>
              <a:rPr lang="en-US" altLang="ja-JP" sz="2400" dirty="0" smtClean="0"/>
              <a:t>1936</a:t>
            </a:r>
            <a:r>
              <a:rPr lang="ja-JP" altLang="en-US" sz="2400" dirty="0" smtClean="0"/>
              <a:t>～</a:t>
            </a:r>
            <a:r>
              <a:rPr lang="en-US" altLang="ja-JP" sz="2400" dirty="0" smtClean="0"/>
              <a:t>1945</a:t>
            </a:r>
            <a:r>
              <a:rPr lang="ja-JP" altLang="en-US" sz="2400" dirty="0" smtClean="0"/>
              <a:t>年</a:t>
            </a:r>
            <a:r>
              <a:rPr lang="ja-JP" altLang="en-US" sz="2400" dirty="0"/>
              <a:t>）</a:t>
            </a:r>
            <a:endParaRPr kumimoji="1" lang="ja-JP" altLang="en-US" sz="2400"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3890" y="2569251"/>
            <a:ext cx="8101039" cy="4152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279818" y="399491"/>
            <a:ext cx="11057744" cy="1631216"/>
          </a:xfrm>
          <a:prstGeom prst="rect">
            <a:avLst/>
          </a:prstGeom>
          <a:noFill/>
        </p:spPr>
        <p:txBody>
          <a:bodyPr wrap="square" rtlCol="0">
            <a:spAutoFit/>
          </a:bodyPr>
          <a:lstStyle/>
          <a:p>
            <a:r>
              <a:rPr kumimoji="1" lang="en-US" altLang="ja-JP" sz="2000" dirty="0" smtClean="0"/>
              <a:t>1936</a:t>
            </a:r>
            <a:r>
              <a:rPr kumimoji="1" lang="ja-JP" altLang="en-US" sz="2000" dirty="0" smtClean="0"/>
              <a:t>年以降は戦時中で、物・人の移動が激しくなり、また物価も上昇し、収入、費用とも急増している（表</a:t>
            </a:r>
            <a:r>
              <a:rPr kumimoji="1" lang="en-US" altLang="ja-JP" sz="2000" dirty="0" smtClean="0"/>
              <a:t>-1-4</a:t>
            </a:r>
            <a:r>
              <a:rPr kumimoji="1" lang="ja-JP" altLang="en-US" sz="2000" dirty="0" smtClean="0"/>
              <a:t>）。</a:t>
            </a:r>
            <a:endParaRPr kumimoji="1" lang="en-US" altLang="ja-JP" sz="2000" dirty="0" smtClean="0"/>
          </a:p>
          <a:p>
            <a:r>
              <a:rPr kumimoji="1" lang="ja-JP" altLang="en-US" sz="2000" dirty="0" smtClean="0"/>
              <a:t>中西（</a:t>
            </a:r>
            <a:r>
              <a:rPr kumimoji="1" lang="en-US" altLang="ja-JP" sz="2000" dirty="0" smtClean="0"/>
              <a:t>1979</a:t>
            </a:r>
            <a:r>
              <a:rPr kumimoji="1" lang="ja-JP" altLang="en-US" sz="2000" dirty="0" smtClean="0"/>
              <a:t>）</a:t>
            </a:r>
            <a:r>
              <a:rPr kumimoji="1" lang="en-US" altLang="ja-JP" sz="2000" dirty="0" smtClean="0"/>
              <a:t>pp.516-517.</a:t>
            </a:r>
            <a:r>
              <a:rPr kumimoji="1" lang="ja-JP" altLang="en-US" sz="2000" dirty="0" smtClean="0"/>
              <a:t>は、「軍需産業への根こそぎ動員による超完全雇用と道路需要からの需要移転のためであったのは言うまでもない。重化学工業地帯を沿線に持つ大都市私鉄では輸送量の激増はことに顕著であった。」という。</a:t>
            </a:r>
            <a:endParaRPr kumimoji="1" lang="ja-JP" altLang="en-US" sz="2000" dirty="0"/>
          </a:p>
        </p:txBody>
      </p:sp>
    </p:spTree>
    <p:extLst>
      <p:ext uri="{BB962C8B-B14F-4D97-AF65-F5344CB8AC3E}">
        <p14:creationId xmlns:p14="http://schemas.microsoft.com/office/powerpoint/2010/main" val="2371197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71959" y="309966"/>
            <a:ext cx="11453248" cy="6276814"/>
          </a:xfrm>
        </p:spPr>
        <p:txBody>
          <a:bodyPr>
            <a:normAutofit lnSpcReduction="10000"/>
          </a:bodyPr>
          <a:lstStyle/>
          <a:p>
            <a:pPr marL="0" indent="0">
              <a:buNone/>
            </a:pPr>
            <a:r>
              <a:rPr kumimoji="1" lang="ja-JP" altLang="en-US" sz="2800" dirty="0" smtClean="0"/>
              <a:t>（</a:t>
            </a:r>
            <a:r>
              <a:rPr kumimoji="1" lang="en-US" altLang="ja-JP" sz="2800" dirty="0" smtClean="0"/>
              <a:t>2</a:t>
            </a:r>
            <a:r>
              <a:rPr kumimoji="1" lang="ja-JP" altLang="en-US" sz="2800" dirty="0" smtClean="0"/>
              <a:t>）本研究での対象期間の考え方</a:t>
            </a:r>
            <a:endParaRPr kumimoji="1" lang="en-US" altLang="ja-JP" sz="2800" dirty="0" smtClean="0"/>
          </a:p>
          <a:p>
            <a:pPr marL="0" indent="0">
              <a:buNone/>
            </a:pPr>
            <a:r>
              <a:rPr kumimoji="1" lang="ja-JP" altLang="en-US" sz="2800" dirty="0" smtClean="0"/>
              <a:t>　金谷（</a:t>
            </a:r>
            <a:r>
              <a:rPr kumimoji="1" lang="en-US" altLang="ja-JP" sz="2800" dirty="0" smtClean="0"/>
              <a:t>1987a</a:t>
            </a:r>
            <a:r>
              <a:rPr kumimoji="1" lang="ja-JP" altLang="en-US" sz="2800" dirty="0" smtClean="0"/>
              <a:t>）は、「私鉄の事業展開は明治末期にその萌芽がみられたものの、当時の私鉄業には公益事業として、・・・兼業展開が規制されていて・・・その後の著しい発展はなかった。・・・</a:t>
            </a:r>
            <a:r>
              <a:rPr kumimoji="1" lang="ja-JP" altLang="en-US" sz="2800" u="sng" dirty="0" smtClean="0"/>
              <a:t>昭和４年の</a:t>
            </a:r>
            <a:r>
              <a:rPr kumimoji="1" lang="en-US" altLang="ja-JP" sz="2800" u="sng" dirty="0" smtClean="0"/>
              <a:t>『</a:t>
            </a:r>
            <a:r>
              <a:rPr kumimoji="1" lang="ja-JP" altLang="en-US" sz="2800" u="sng" dirty="0" smtClean="0"/>
              <a:t>地方鉄道法</a:t>
            </a:r>
            <a:r>
              <a:rPr kumimoji="1" lang="en-US" altLang="ja-JP" sz="2800" u="sng" dirty="0" smtClean="0"/>
              <a:t>』</a:t>
            </a:r>
            <a:r>
              <a:rPr kumimoji="1" lang="ja-JP" altLang="en-US" sz="2800" u="sng" dirty="0" smtClean="0"/>
              <a:t>の改正（兼業を不可とする第９条の規定の削除）により、この規制が緩和され、私鉄業の兼業形態は新たな時代を迎えた。・・・私鉄業の本格的事業展開は、昭和初期の生き残り戦略の中に求められるのではないだろうか。</a:t>
            </a:r>
            <a:r>
              <a:rPr kumimoji="1" lang="ja-JP" altLang="en-US" sz="2800" dirty="0" smtClean="0"/>
              <a:t>」という。</a:t>
            </a:r>
            <a:endParaRPr kumimoji="1" lang="en-US" altLang="ja-JP" sz="2800" dirty="0" smtClean="0"/>
          </a:p>
          <a:p>
            <a:endParaRPr lang="en-US" altLang="ja-JP" sz="2800" dirty="0" smtClean="0"/>
          </a:p>
          <a:p>
            <a:pPr marL="0" indent="0">
              <a:buNone/>
            </a:pPr>
            <a:r>
              <a:rPr lang="ja-JP" altLang="en-US" sz="2800" dirty="0" smtClean="0">
                <a:latin typeface="+mj-ea"/>
                <a:ea typeface="+mj-ea"/>
              </a:rPr>
              <a:t>⇒</a:t>
            </a:r>
            <a:r>
              <a:rPr kumimoji="1" lang="ja-JP" altLang="en-US" sz="2800" dirty="0" smtClean="0">
                <a:latin typeface="+mj-ea"/>
                <a:ea typeface="+mj-ea"/>
              </a:rPr>
              <a:t>以上から、関西、関東ともに昭和初期頃</a:t>
            </a:r>
            <a:r>
              <a:rPr lang="ja-JP" altLang="en-US" sz="2800" dirty="0" smtClean="0">
                <a:latin typeface="+mj-ea"/>
                <a:ea typeface="+mj-ea"/>
              </a:rPr>
              <a:t>迄</a:t>
            </a:r>
            <a:r>
              <a:rPr kumimoji="1" lang="ja-JP" altLang="en-US" sz="2800" dirty="0" smtClean="0">
                <a:latin typeface="+mj-ea"/>
                <a:ea typeface="+mj-ea"/>
              </a:rPr>
              <a:t>に、鉄道整備の骨格を形成したと考えられる。従って、この時期の成長状況を考察することとした。また、</a:t>
            </a:r>
            <a:r>
              <a:rPr kumimoji="1" lang="en-US" altLang="ja-JP" sz="2800" dirty="0" smtClean="0">
                <a:latin typeface="+mj-ea"/>
                <a:ea typeface="+mj-ea"/>
              </a:rPr>
              <a:t>1928(</a:t>
            </a:r>
            <a:r>
              <a:rPr kumimoji="1" lang="ja-JP" altLang="en-US" sz="2800" dirty="0" smtClean="0">
                <a:latin typeface="+mj-ea"/>
                <a:ea typeface="+mj-ea"/>
              </a:rPr>
              <a:t>昭和</a:t>
            </a:r>
            <a:r>
              <a:rPr kumimoji="1" lang="en-US" altLang="ja-JP" sz="2800" dirty="0" smtClean="0">
                <a:latin typeface="+mj-ea"/>
                <a:ea typeface="+mj-ea"/>
              </a:rPr>
              <a:t>13)</a:t>
            </a:r>
            <a:r>
              <a:rPr kumimoji="1" lang="ja-JP" altLang="en-US" sz="2800" dirty="0" smtClean="0">
                <a:latin typeface="+mj-ea"/>
                <a:ea typeface="+mj-ea"/>
              </a:rPr>
              <a:t>年度には、国家総動員法や陸上交通事業調整法が公布・施行されていることから、これら国家統制の影響を比較的受けておらず、また物価が比較的安定し、超過需要の発生していないこの前年度（</a:t>
            </a:r>
            <a:r>
              <a:rPr kumimoji="1" lang="en-US" altLang="ja-JP" sz="2800" dirty="0" smtClean="0">
                <a:latin typeface="+mj-ea"/>
                <a:ea typeface="+mj-ea"/>
              </a:rPr>
              <a:t>1927(</a:t>
            </a:r>
            <a:r>
              <a:rPr kumimoji="1" lang="ja-JP" altLang="en-US" sz="2800" dirty="0" smtClean="0">
                <a:latin typeface="+mj-ea"/>
                <a:ea typeface="+mj-ea"/>
              </a:rPr>
              <a:t>昭和</a:t>
            </a:r>
            <a:r>
              <a:rPr kumimoji="1" lang="en-US" altLang="ja-JP" sz="2800" dirty="0" smtClean="0">
                <a:latin typeface="+mj-ea"/>
                <a:ea typeface="+mj-ea"/>
              </a:rPr>
              <a:t>12)</a:t>
            </a:r>
            <a:r>
              <a:rPr kumimoji="1" lang="ja-JP" altLang="en-US" sz="2800" dirty="0" smtClean="0">
                <a:latin typeface="+mj-ea"/>
                <a:ea typeface="+mj-ea"/>
              </a:rPr>
              <a:t>年度）迄を対象期間とした。</a:t>
            </a:r>
            <a:endParaRPr kumimoji="1" lang="ja-JP" altLang="en-US" sz="2800" dirty="0">
              <a:latin typeface="+mj-ea"/>
              <a:ea typeface="+mj-ea"/>
            </a:endParaRPr>
          </a:p>
        </p:txBody>
      </p:sp>
      <p:sp>
        <p:nvSpPr>
          <p:cNvPr id="2" name="スライド番号プレースホルダー 1"/>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2993486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8613</TotalTime>
  <Words>2690</Words>
  <Application>Microsoft Office PowerPoint</Application>
  <PresentationFormat>ユーザー設定</PresentationFormat>
  <Paragraphs>267</Paragraphs>
  <Slides>44</Slides>
  <Notes>11</Notes>
  <HiddenSlides>0</HiddenSlides>
  <MMClips>0</MMClips>
  <ScaleCrop>false</ScaleCrop>
  <HeadingPairs>
    <vt:vector size="4" baseType="variant">
      <vt:variant>
        <vt:lpstr>テーマ</vt:lpstr>
      </vt:variant>
      <vt:variant>
        <vt:i4>1</vt:i4>
      </vt:variant>
      <vt:variant>
        <vt:lpstr>スライド タイトル</vt:lpstr>
      </vt:variant>
      <vt:variant>
        <vt:i4>44</vt:i4>
      </vt:variant>
    </vt:vector>
  </HeadingPairs>
  <TitlesOfParts>
    <vt:vector size="45" baseType="lpstr">
      <vt:lpstr>Office ​​テーマ</vt:lpstr>
      <vt:lpstr>第二次世界大戦前の大手民鉄の成長状況</vt:lpstr>
      <vt:lpstr>目　次</vt:lpstr>
      <vt:lpstr>１．研究の目的</vt:lpstr>
      <vt:lpstr>２．先行研究</vt:lpstr>
      <vt:lpstr>中西（1979）によれば、この第３段階当初（1928（昭和3）年）時点での民鉄の現況と、第２段階当初（1911（明治44）年）から成長状況については以下のとおり、その特徴を述べている（表-1）。</vt:lpstr>
      <vt:lpstr>PowerPoint プレゼンテーション</vt:lpstr>
      <vt:lpstr>表-1-3　地方鉄道、軌道および国鉄別成長・収益状況（1926～1935年）</vt:lpstr>
      <vt:lpstr>表-1-4　地方鉄道、軌道の成長・収益状況（1936～1945年）</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４．分析方法</vt:lpstr>
      <vt:lpstr>（3）成長性指標</vt:lpstr>
      <vt:lpstr>PowerPoint プレゼンテーション</vt:lpstr>
      <vt:lpstr>多角化分類（本業、関連事業、非関連事業）は、鎌田・山内（2010）に従って、以下の通りとした（表-3）。  ①本業とは、運輸業のことであり、鉄道、バス、タクシー、船舶等を 　　含む。 ②関連事業には、流通、不動産、ホテル、レジャー、サービス等を含む。 ③非関連事業には、①②に含まれないもので、建設業等である。 </vt:lpstr>
      <vt:lpstr>５．第２次世界大戦前の大手民鉄各社の鉄道整備状況</vt:lpstr>
      <vt:lpstr>表-4　第２次大戦前の鉄道会社別年表（関西）</vt:lpstr>
      <vt:lpstr>表-5　第２次大戦前の各社別系列会社・グループ会社等（関西）</vt:lpstr>
      <vt:lpstr>PowerPoint プレゼンテーション</vt:lpstr>
      <vt:lpstr>表-6　第２次大戦前の鉄道会社別年表（関東）</vt:lpstr>
      <vt:lpstr>表-7　第２次大戦以前の各社別系列会社・グループ会社等（関東）</vt:lpstr>
      <vt:lpstr>６．大手民鉄各社の経営状況（1937年度）（表-8）</vt:lpstr>
      <vt:lpstr>表-8　1937（昭和12）年度時点での私鉄の経営状況</vt:lpstr>
      <vt:lpstr>表-9　1937年時点での大手民鉄の多角化の収益状況</vt:lpstr>
      <vt:lpstr>PowerPoint プレゼンテーション</vt:lpstr>
      <vt:lpstr>表-10　大手民鉄の多角化の分析結果（戦前）</vt:lpstr>
      <vt:lpstr>７．第２次世界大戦前の大手民鉄各社の成長状況</vt:lpstr>
      <vt:lpstr>PowerPoint プレゼンテーション</vt:lpstr>
      <vt:lpstr>表-12　各社の成長状況（社史ベース）</vt:lpstr>
      <vt:lpstr>表-13　多角化と成長率・収益率の関係（1937年度）</vt:lpstr>
      <vt:lpstr>【参考】最近時点(2016年度）での大手民鉄各社の動向</vt:lpstr>
      <vt:lpstr>PowerPoint プレゼンテーション</vt:lpstr>
      <vt:lpstr>表-14　現在の大手民鉄の営業収益の状況（2016年度）</vt:lpstr>
      <vt:lpstr>表-15　現在の大手民鉄の営業利益の状況（2016年度）</vt:lpstr>
      <vt:lpstr>表-16　大手民鉄の多角化の分析結果（現在）</vt:lpstr>
      <vt:lpstr>表-17　現在の大手民鉄の営業利益率の状況（2016年度）</vt:lpstr>
      <vt:lpstr>（3）最近時点での大手民鉄各社の成長状況（表-18,19）</vt:lpstr>
      <vt:lpstr>表-18　大手民鉄の直近１０年間の成長状況（営業収益の伸び率）</vt:lpstr>
      <vt:lpstr>表-19　大手民鉄の直近１０年間の成長状況（営業利益の伸び率）</vt:lpstr>
      <vt:lpstr>表-20　多角化と成長率・収益率の関係</vt:lpstr>
      <vt:lpstr>８．まとめ</vt:lpstr>
      <vt:lpstr>【参考文献】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第二次世界大戦前の大手民鉄の成長について</dc:title>
  <dc:creator>STS101</dc:creator>
  <cp:lastModifiedBy>澁澤  洋</cp:lastModifiedBy>
  <cp:revision>344</cp:revision>
  <cp:lastPrinted>2017-11-07T00:10:09Z</cp:lastPrinted>
  <dcterms:created xsi:type="dcterms:W3CDTF">2017-03-31T00:22:57Z</dcterms:created>
  <dcterms:modified xsi:type="dcterms:W3CDTF">2017-11-07T00:32:55Z</dcterms:modified>
</cp:coreProperties>
</file>